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9">
  <p:sldMasterIdLst>
    <p:sldMasterId id="2147484129" r:id="rId1"/>
  </p:sldMasterIdLst>
  <p:sldIdLst>
    <p:sldId id="256" r:id="rId2"/>
    <p:sldId id="258" r:id="rId3"/>
    <p:sldId id="259" r:id="rId4"/>
    <p:sldId id="304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3" r:id="rId15"/>
    <p:sldId id="274" r:id="rId16"/>
    <p:sldId id="275" r:id="rId17"/>
    <p:sldId id="272" r:id="rId18"/>
    <p:sldId id="276" r:id="rId19"/>
    <p:sldId id="280" r:id="rId20"/>
    <p:sldId id="281" r:id="rId21"/>
    <p:sldId id="271" r:id="rId22"/>
    <p:sldId id="277" r:id="rId23"/>
    <p:sldId id="278" r:id="rId24"/>
    <p:sldId id="279" r:id="rId25"/>
    <p:sldId id="270" r:id="rId26"/>
    <p:sldId id="282" r:id="rId27"/>
    <p:sldId id="283" r:id="rId28"/>
    <p:sldId id="284" r:id="rId29"/>
    <p:sldId id="285" r:id="rId30"/>
    <p:sldId id="286" r:id="rId31"/>
    <p:sldId id="293" r:id="rId32"/>
    <p:sldId id="292" r:id="rId33"/>
    <p:sldId id="294" r:id="rId34"/>
    <p:sldId id="295" r:id="rId35"/>
    <p:sldId id="296" r:id="rId36"/>
    <p:sldId id="291" r:id="rId37"/>
    <p:sldId id="287" r:id="rId38"/>
    <p:sldId id="288" r:id="rId39"/>
    <p:sldId id="289" r:id="rId40"/>
    <p:sldId id="290" r:id="rId41"/>
    <p:sldId id="297" r:id="rId42"/>
    <p:sldId id="298" r:id="rId43"/>
    <p:sldId id="299" r:id="rId44"/>
    <p:sldId id="301" r:id="rId45"/>
    <p:sldId id="302" r:id="rId46"/>
    <p:sldId id="300" r:id="rId47"/>
    <p:sldId id="303" r:id="rId4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Ринат" initials="Р" lastIdx="1" clrIdx="0">
    <p:extLst>
      <p:ext uri="{19B8F6BF-5375-455C-9EA6-DF929625EA0E}">
        <p15:presenceInfo xmlns:p15="http://schemas.microsoft.com/office/powerpoint/2012/main" userId="Ринат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54" autoAdjust="0"/>
    <p:restoredTop sz="94660"/>
  </p:normalViewPr>
  <p:slideViewPr>
    <p:cSldViewPr snapToGrid="0">
      <p:cViewPr varScale="1">
        <p:scale>
          <a:sx n="73" d="100"/>
          <a:sy n="73" d="100"/>
        </p:scale>
        <p:origin x="9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8DB6-C334-4C8A-AAA7-5633EA066D55}" type="datetimeFigureOut">
              <a:rPr lang="ru-RU" smtClean="0"/>
              <a:t>14.10.2020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783F4C0-E0F2-4939-A2C0-9F28B4A239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7081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8DB6-C334-4C8A-AAA7-5633EA066D55}" type="datetimeFigureOut">
              <a:rPr lang="ru-RU" smtClean="0"/>
              <a:t>14.10.2020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F4C0-E0F2-4939-A2C0-9F28B4A239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29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8DB6-C334-4C8A-AAA7-5633EA066D55}" type="datetimeFigureOut">
              <a:rPr lang="ru-RU" smtClean="0"/>
              <a:t>14.10.2020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F4C0-E0F2-4939-A2C0-9F28B4A239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219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8DB6-C334-4C8A-AAA7-5633EA066D55}" type="datetimeFigureOut">
              <a:rPr lang="ru-RU" smtClean="0"/>
              <a:t>14.10.2020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F4C0-E0F2-4939-A2C0-9F28B4A239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013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04E8DB6-C334-4C8A-AAA7-5633EA066D55}" type="datetimeFigureOut">
              <a:rPr lang="ru-RU" smtClean="0"/>
              <a:t>14.10.2020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783F4C0-E0F2-4939-A2C0-9F28B4A239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46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8DB6-C334-4C8A-AAA7-5633EA066D55}" type="datetimeFigureOut">
              <a:rPr lang="ru-RU" smtClean="0"/>
              <a:t>14.10.2020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F4C0-E0F2-4939-A2C0-9F28B4A239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0370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8DB6-C334-4C8A-AAA7-5633EA066D55}" type="datetimeFigureOut">
              <a:rPr lang="ru-RU" smtClean="0"/>
              <a:t>14.10.2020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F4C0-E0F2-4939-A2C0-9F28B4A239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9021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8DB6-C334-4C8A-AAA7-5633EA066D55}" type="datetimeFigureOut">
              <a:rPr lang="ru-RU" smtClean="0"/>
              <a:t>14.10.2020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F4C0-E0F2-4939-A2C0-9F28B4A239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195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8DB6-C334-4C8A-AAA7-5633EA066D55}" type="datetimeFigureOut">
              <a:rPr lang="ru-RU" smtClean="0"/>
              <a:t>14.10.2020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F4C0-E0F2-4939-A2C0-9F28B4A239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638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8DB6-C334-4C8A-AAA7-5633EA066D55}" type="datetimeFigureOut">
              <a:rPr lang="ru-RU" smtClean="0"/>
              <a:t>14.10.2020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F4C0-E0F2-4939-A2C0-9F28B4A239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5346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8DB6-C334-4C8A-AAA7-5633EA066D55}" type="datetimeFigureOut">
              <a:rPr lang="ru-RU" smtClean="0"/>
              <a:t>14.10.2020</a:t>
            </a:fld>
            <a:endParaRPr lang="ru-RU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F4C0-E0F2-4939-A2C0-9F28B4A239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572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04E8DB6-C334-4C8A-AAA7-5633EA066D55}" type="datetimeFigureOut">
              <a:rPr lang="ru-RU" smtClean="0"/>
              <a:t>14.10.2020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783F4C0-E0F2-4939-A2C0-9F28B4A239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57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pas01.ru/first-aid/rean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www.spas01.ru/lifewrestling/autor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spas01.ru/first-aid/komatos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ПЕРВАЯ ДОВРАЧЕБНАЯ ПОМОЩЬ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4133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4581" y="659749"/>
            <a:ext cx="10776857" cy="52475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kern="1800" cap="all" dirty="0">
                <a:latin typeface="+mj-lt"/>
                <a:ea typeface="Times New Roman" panose="02020603050405020304" pitchFamily="18" charset="0"/>
              </a:rPr>
              <a:t>Последовательность действий при оказании первой помощи </a:t>
            </a:r>
            <a:r>
              <a:rPr lang="ru-RU" b="1" kern="1800" cap="all" dirty="0" smtClean="0">
                <a:latin typeface="+mj-lt"/>
                <a:ea typeface="Times New Roman" panose="02020603050405020304" pitchFamily="18" charset="0"/>
              </a:rPr>
              <a:t>пострадавшему</a:t>
            </a:r>
            <a:endParaRPr lang="ru-RU" sz="3200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kern="1800" dirty="0">
                <a:latin typeface="Tahoma" panose="020B0604030504040204" pitchFamily="34" charset="0"/>
                <a:ea typeface="Times New Roman" panose="02020603050405020304" pitchFamily="18" charset="0"/>
              </a:rPr>
              <a:t>устранение воздействия на организм пострадавшего опасных и вредных факторов (освобождение его от действия электрического тока, гашение горящей одежды, извлечение из воды и т. д.);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kern="1800" dirty="0">
                <a:latin typeface="Tahoma" panose="020B0604030504040204" pitchFamily="34" charset="0"/>
                <a:ea typeface="Times New Roman" panose="02020603050405020304" pitchFamily="18" charset="0"/>
              </a:rPr>
              <a:t>оценка состояния пострадавшего;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kern="1800" dirty="0">
                <a:latin typeface="Tahoma" panose="020B0604030504040204" pitchFamily="34" charset="0"/>
                <a:ea typeface="Times New Roman" panose="02020603050405020304" pitchFamily="18" charset="0"/>
              </a:rPr>
              <a:t>определение характера травмы, создающей наибольшую угрозу для жизни пострадавшего, и последовательности действий по его спасению;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kern="1800" dirty="0">
                <a:latin typeface="Tahoma" panose="020B0604030504040204" pitchFamily="34" charset="0"/>
                <a:ea typeface="Times New Roman" panose="02020603050405020304" pitchFamily="18" charset="0"/>
              </a:rPr>
              <a:t>выполнение необходимых мероприятий по спасению пострадавшего в порядке срочности (восстановление проходимости дыхательных путей; проведение искусственного дыхания, наружного массажа сердца; остановка кровотечения; иммобилизация места перелома; наложение повязки и т. п.);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kern="1800" dirty="0">
                <a:latin typeface="Tahoma" panose="020B0604030504040204" pitchFamily="34" charset="0"/>
                <a:ea typeface="Times New Roman" panose="02020603050405020304" pitchFamily="18" charset="0"/>
              </a:rPr>
              <a:t>поддержание основных жизненных функций пострадавшего до прибытия медицинского персонала;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kern="1800" dirty="0">
                <a:latin typeface="Tahoma" panose="020B0604030504040204" pitchFamily="34" charset="0"/>
                <a:ea typeface="Times New Roman" panose="02020603050405020304" pitchFamily="18" charset="0"/>
              </a:rPr>
              <a:t>вызов скорой медицинской помощи или врача либо принятие мер для транспортировки пострадавшего в ближайшую медицинскую организацию.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05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7017" y="938575"/>
            <a:ext cx="11103429" cy="39395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ОСНОВНЫЕ ПРИЗНАКИ НАРУШЕНИЯ ЖИЗНЕННО ВАЖНЫХ ФУНКЦИЙ ОРГАНИЗМА ЧЕЛОВЕКА</a:t>
            </a:r>
            <a:endParaRPr lang="ru-RU" dirty="0"/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</a:pPr>
            <a:r>
              <a:rPr lang="ru-RU" dirty="0" smtClean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- </a:t>
            </a:r>
            <a:r>
              <a:rPr lang="ru-RU" sz="2000" b="1" i="1" spc="25" dirty="0">
                <a:ea typeface="Times New Roman" panose="02020603050405020304" pitchFamily="18" charset="0"/>
              </a:rPr>
              <a:t>сознание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: ясное, отсутствует, нарушено (пострадавший заторможен или возбужден);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- </a:t>
            </a:r>
            <a:r>
              <a:rPr lang="ru-RU" sz="2000" b="1" i="1" spc="25" dirty="0">
                <a:ea typeface="Times New Roman" panose="02020603050405020304" pitchFamily="18" charset="0"/>
              </a:rPr>
              <a:t>цвет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кожных покровов и видимых слизистых оболочек (губ, глаз)</a:t>
            </a:r>
            <a:r>
              <a:rPr lang="ru-RU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: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 розовые, синюшные, бледные.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- </a:t>
            </a:r>
            <a:r>
              <a:rPr lang="ru-RU" sz="2000" b="1" i="1" spc="25" dirty="0">
                <a:ea typeface="Times New Roman" panose="02020603050405020304" pitchFamily="18" charset="0"/>
              </a:rPr>
              <a:t>дыхание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: нормальное, отсутствует, нарушено (неправильное, поверхностное, хрипящее);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- </a:t>
            </a:r>
            <a:r>
              <a:rPr lang="ru-RU" sz="2000" b="1" i="1" spc="25" dirty="0">
                <a:ea typeface="Times New Roman" panose="02020603050405020304" pitchFamily="18" charset="0"/>
              </a:rPr>
              <a:t>пульс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на сонных артериях: хорошо определяется (ритм правильный или неправильный), плохо определяется, отсутствует;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- </a:t>
            </a:r>
            <a:r>
              <a:rPr lang="ru-RU" sz="2000" b="1" i="1" spc="25" dirty="0">
                <a:ea typeface="Times New Roman" panose="02020603050405020304" pitchFamily="18" charset="0"/>
              </a:rPr>
              <a:t>зрачки</a:t>
            </a:r>
            <a:r>
              <a:rPr lang="ru-RU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: расширенные, суженные.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58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7375" y="2938445"/>
            <a:ext cx="11103429" cy="15081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ru-RU" b="1" dirty="0"/>
              <a:t>Нарушение или отсутствие сознания</a:t>
            </a:r>
            <a:r>
              <a:rPr lang="ru-RU" dirty="0"/>
              <a:t> можно определить по ширине зрачка. Расширенный </a:t>
            </a:r>
            <a:r>
              <a:rPr lang="ru-RU" dirty="0" smtClean="0"/>
              <a:t>зрачок указывает </a:t>
            </a:r>
            <a:r>
              <a:rPr lang="ru-RU" dirty="0"/>
              <a:t>на резкое ухудшение или прекращение кровоснабжения мозга.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ru-RU" b="1" dirty="0"/>
              <a:t>Наличие дыхания</a:t>
            </a:r>
            <a:r>
              <a:rPr lang="ru-RU" dirty="0"/>
              <a:t> определяют визуально, по подъему и опусканию грудной клетки.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ru-RU" b="1" dirty="0"/>
              <a:t>Работу сердца</a:t>
            </a:r>
            <a:r>
              <a:rPr lang="ru-RU" dirty="0"/>
              <a:t> можно определить по пульсу на запястье и пульсу на сонной артерии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7375" y="811964"/>
            <a:ext cx="11103428" cy="16619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cap="all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  <a:t>Основные признаки</a:t>
            </a:r>
            <a:r>
              <a:rPr lang="ru-RU" cap="all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нарушения жизненно важных функций организма </a:t>
            </a:r>
          </a:p>
          <a:p>
            <a:pPr marL="285750" indent="-285750" algn="just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b="1" i="1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потеря сознания</a:t>
            </a:r>
          </a:p>
          <a:p>
            <a:pPr marL="285750" indent="-285750" algn="just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b="1" i="1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отсутствие пульса</a:t>
            </a:r>
          </a:p>
          <a:p>
            <a:pPr marL="285750" indent="-285750" algn="just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b="1" i="1" dirty="0">
                <a:latin typeface="Tahoma" panose="020B0604030504040204" pitchFamily="34" charset="0"/>
                <a:ea typeface="Times New Roman" panose="02020603050405020304" pitchFamily="18" charset="0"/>
              </a:rPr>
              <a:t>отсутствие </a:t>
            </a:r>
            <a:r>
              <a:rPr lang="ru-RU" b="1" i="1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дыхания</a:t>
            </a:r>
            <a:endParaRPr lang="ru-RU" sz="3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7376" y="4801533"/>
            <a:ext cx="11103428" cy="64633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ru-RU" b="1" i="1" dirty="0"/>
              <a:t>ЗАПОМНИ! </a:t>
            </a:r>
            <a:r>
              <a:rPr lang="ru-RU" i="1" dirty="0"/>
              <a:t>Только 3-4 минуты после остановки кровообращения существует реальная возможность реанимировать человека, сохранив его интеллект.</a:t>
            </a:r>
          </a:p>
        </p:txBody>
      </p:sp>
    </p:spTree>
    <p:extLst>
      <p:ext uri="{BB962C8B-B14F-4D97-AF65-F5344CB8AC3E}">
        <p14:creationId xmlns:p14="http://schemas.microsoft.com/office/powerpoint/2010/main" val="77404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pas01.ru/netcat_files/Image/Shema-2-620NNN(2)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0" y="1169450"/>
            <a:ext cx="8398875" cy="23382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40079" y="281784"/>
            <a:ext cx="11025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rgbClr val="3366FF"/>
                </a:solidFill>
                <a:latin typeface="+mj-lt"/>
              </a:rPr>
              <a:t>УНИВЕРСАЛЬНЫЙ </a:t>
            </a:r>
            <a:r>
              <a:rPr lang="ru-RU" b="1" cap="all" dirty="0" smtClean="0">
                <a:solidFill>
                  <a:srgbClr val="3366FF"/>
                </a:solidFill>
                <a:latin typeface="+mj-lt"/>
              </a:rPr>
              <a:t>АЛГОРИТМ ПЕРВОЙ </a:t>
            </a:r>
            <a:r>
              <a:rPr lang="ru-RU" b="1" cap="all" dirty="0">
                <a:solidFill>
                  <a:srgbClr val="3366FF"/>
                </a:solidFill>
                <a:latin typeface="+mj-lt"/>
              </a:rPr>
              <a:t>ПОМОЩИ</a:t>
            </a:r>
            <a:br>
              <a:rPr lang="ru-RU" b="1" cap="all" dirty="0">
                <a:solidFill>
                  <a:srgbClr val="3366FF"/>
                </a:solidFill>
                <a:latin typeface="+mj-lt"/>
              </a:rPr>
            </a:br>
            <a:r>
              <a:rPr lang="ru-RU" dirty="0" smtClean="0">
                <a:solidFill>
                  <a:srgbClr val="005BBE"/>
                </a:solidFill>
                <a:latin typeface="+mj-lt"/>
                <a:hlinkClick r:id="rId4"/>
              </a:rPr>
              <a:t>доктора В. Г.  </a:t>
            </a:r>
            <a:r>
              <a:rPr lang="ru-RU" dirty="0" err="1" smtClean="0">
                <a:solidFill>
                  <a:srgbClr val="005BBE"/>
                </a:solidFill>
                <a:latin typeface="+mj-lt"/>
                <a:hlinkClick r:id="rId4"/>
              </a:rPr>
              <a:t>Бубнова</a:t>
            </a:r>
            <a:r>
              <a:rPr lang="ru-RU" dirty="0" smtClean="0">
                <a:solidFill>
                  <a:srgbClr val="005BBE"/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srgbClr val="3366FF"/>
                </a:solidFill>
                <a:latin typeface="+mj-lt"/>
              </a:rPr>
              <a:t>с использованием логики приоритетов</a:t>
            </a:r>
            <a:endParaRPr lang="ru-RU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0079" y="3749037"/>
            <a:ext cx="7615647" cy="20107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Times New Roman" panose="02020603050405020304" pitchFamily="18" charset="0"/>
              </a:rPr>
              <a:t>Правила </a:t>
            </a:r>
            <a:r>
              <a:rPr lang="ru-RU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Times New Roman" panose="02020603050405020304" pitchFamily="18" charset="0"/>
              </a:rPr>
              <a:t>определения пульса на сонной артерии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Times New Roman" panose="02020603050405020304" pitchFamily="18" charset="0"/>
              </a:rPr>
              <a:t> </a:t>
            </a:r>
          </a:p>
          <a:p>
            <a:pPr marL="342900" lvl="0" indent="-342900" algn="just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dirty="0">
                <a:ea typeface="Times New Roman" panose="02020603050405020304" pitchFamily="18" charset="0"/>
              </a:rPr>
              <a:t>Расположить четыре пальца на шее пострадавшего и убедиться </a:t>
            </a:r>
            <a:r>
              <a:rPr lang="ru-RU" dirty="0" smtClean="0">
                <a:ea typeface="Times New Roman" panose="02020603050405020304" pitchFamily="18" charset="0"/>
              </a:rPr>
              <a:t>в </a:t>
            </a:r>
            <a:r>
              <a:rPr lang="ru-RU" dirty="0">
                <a:ea typeface="Times New Roman" panose="02020603050405020304" pitchFamily="18" charset="0"/>
              </a:rPr>
              <a:t>отсутствии пульса на сонной </a:t>
            </a:r>
            <a:r>
              <a:rPr lang="ru-RU" dirty="0" smtClean="0">
                <a:ea typeface="Times New Roman" panose="02020603050405020304" pitchFamily="18" charset="0"/>
              </a:rPr>
              <a:t>артерии </a:t>
            </a:r>
            <a:endParaRPr lang="ru-RU" dirty="0"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dirty="0">
                <a:ea typeface="Times New Roman" panose="02020603050405020304" pitchFamily="18" charset="0"/>
              </a:rPr>
              <a:t>Определять пульс следует не менее 10 </a:t>
            </a:r>
            <a:r>
              <a:rPr lang="ru-RU" dirty="0" smtClean="0">
                <a:ea typeface="Times New Roman" panose="02020603050405020304" pitchFamily="18" charset="0"/>
              </a:rPr>
              <a:t>секунд</a:t>
            </a:r>
            <a:endParaRPr lang="ru-RU" dirty="0">
              <a:ea typeface="Times New Roman" panose="02020603050405020304" pitchFamily="18" charset="0"/>
            </a:endParaRPr>
          </a:p>
        </p:txBody>
      </p:sp>
      <p:pic>
        <p:nvPicPr>
          <p:cNvPr id="10242" name="Picture 2" descr="https://rykovodstvo.ru/pars_docs/refs/111/110248/110248_html_m724f427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934" y="3749037"/>
            <a:ext cx="2652615" cy="226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55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4357" y="522129"/>
            <a:ext cx="10940146" cy="12311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ru-RU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Если подтвердились признаки клинической смерти.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marL="285750" lvl="0" indent="-285750" fontAlgn="base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dirty="0"/>
              <a:t>Быстро освободить грудную клетку от одежды и нанести </a:t>
            </a:r>
            <a:r>
              <a:rPr lang="ru-RU" b="1" i="1" dirty="0" err="1"/>
              <a:t>прекардиальный</a:t>
            </a:r>
            <a:r>
              <a:rPr lang="ru-RU" b="1" i="1" dirty="0"/>
              <a:t> удар </a:t>
            </a:r>
            <a:r>
              <a:rPr lang="ru-RU" dirty="0"/>
              <a:t>по грудине. </a:t>
            </a:r>
          </a:p>
          <a:p>
            <a:pPr marL="285750" lvl="0" indent="-285750" fontAlgn="base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dirty="0"/>
              <a:t>При его неэффективности приступить к сердечно легочной реанимации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4357" y="2053680"/>
            <a:ext cx="7085424" cy="40626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cap="al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Правила нанесения удара по грудине </a:t>
            </a:r>
            <a:r>
              <a:rPr lang="ru-RU" cap="all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(</a:t>
            </a:r>
            <a:r>
              <a:rPr lang="ru-RU" cap="all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прекардиального</a:t>
            </a:r>
            <a:r>
              <a:rPr lang="ru-RU" cap="all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)</a:t>
            </a:r>
            <a:endParaRPr lang="ru-RU" cap="all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ea typeface="Times New Roman" panose="02020603050405020304" pitchFamily="18" charset="0"/>
              </a:rPr>
              <a:t>Убедиться </a:t>
            </a:r>
            <a:r>
              <a:rPr lang="ru-RU" dirty="0">
                <a:ea typeface="Times New Roman" panose="02020603050405020304" pitchFamily="18" charset="0"/>
              </a:rPr>
              <a:t>в отсутствии пульса на сонной артерии. </a:t>
            </a:r>
            <a:r>
              <a:rPr lang="ru-RU" dirty="0" smtClean="0">
                <a:ea typeface="Times New Roman" panose="02020603050405020304" pitchFamily="18" charset="0"/>
              </a:rPr>
              <a:t>Нельзя </a:t>
            </a:r>
            <a:r>
              <a:rPr lang="ru-RU" dirty="0">
                <a:ea typeface="Times New Roman" panose="02020603050405020304" pitchFamily="18" charset="0"/>
              </a:rPr>
              <a:t>наносить удар при наличии </a:t>
            </a:r>
            <a:r>
              <a:rPr lang="ru-RU" dirty="0" smtClean="0">
                <a:ea typeface="Times New Roman" panose="02020603050405020304" pitchFamily="18" charset="0"/>
              </a:rPr>
              <a:t>пульса.</a:t>
            </a:r>
            <a:endParaRPr lang="ru-RU" dirty="0">
              <a:ea typeface="Times New Roman" panose="02020603050405020304" pitchFamily="18" charset="0"/>
            </a:endParaRP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ea typeface="Times New Roman" panose="02020603050405020304" pitchFamily="18" charset="0"/>
              </a:rPr>
              <a:t>Освободить </a:t>
            </a:r>
            <a:r>
              <a:rPr lang="ru-RU" dirty="0"/>
              <a:t>грудную клетку от </a:t>
            </a:r>
            <a:r>
              <a:rPr lang="ru-RU" dirty="0" smtClean="0"/>
              <a:t>одежды, предметов</a:t>
            </a:r>
            <a:endParaRPr lang="ru-RU" dirty="0" smtClean="0">
              <a:ea typeface="Times New Roman" panose="02020603050405020304" pitchFamily="18" charset="0"/>
            </a:endParaRP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ea typeface="Times New Roman" panose="02020603050405020304" pitchFamily="18" charset="0"/>
              </a:rPr>
              <a:t>Прикрыть </a:t>
            </a:r>
            <a:r>
              <a:rPr lang="ru-RU" dirty="0">
                <a:ea typeface="Times New Roman" panose="02020603050405020304" pitchFamily="18" charset="0"/>
              </a:rPr>
              <a:t>двумя пальцами мечевидный отросток. Нельзя наносить удар по мечевидному отростку</a:t>
            </a: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ea typeface="Times New Roman" panose="02020603050405020304" pitchFamily="18" charset="0"/>
              </a:rPr>
              <a:t>Нанести </a:t>
            </a:r>
            <a:r>
              <a:rPr lang="ru-RU" dirty="0">
                <a:ea typeface="Times New Roman" panose="02020603050405020304" pitchFamily="18" charset="0"/>
              </a:rPr>
              <a:t>удар кулаком выше своих пальцев, прикрывающих мечевидный отросток. </a:t>
            </a: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ea typeface="Times New Roman" panose="02020603050405020304" pitchFamily="18" charset="0"/>
              </a:rPr>
              <a:t>После </a:t>
            </a:r>
            <a:r>
              <a:rPr lang="ru-RU" dirty="0">
                <a:ea typeface="Times New Roman" panose="02020603050405020304" pitchFamily="18" charset="0"/>
              </a:rPr>
              <a:t>удара проверить пульс на сонной артерии. В случае отсутствия пульса сделать еще </a:t>
            </a:r>
            <a:r>
              <a:rPr lang="ru-RU" dirty="0" smtClean="0">
                <a:ea typeface="Times New Roman" panose="02020603050405020304" pitchFamily="18" charset="0"/>
              </a:rPr>
              <a:t>одну-две </a:t>
            </a:r>
            <a:r>
              <a:rPr lang="ru-RU" dirty="0">
                <a:ea typeface="Times New Roman" panose="02020603050405020304" pitchFamily="18" charset="0"/>
              </a:rPr>
              <a:t>попытки. </a:t>
            </a: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ea typeface="Times New Roman" panose="02020603050405020304" pitchFamily="18" charset="0"/>
              </a:rPr>
              <a:t>Нельзя </a:t>
            </a:r>
            <a:r>
              <a:rPr lang="ru-RU" dirty="0"/>
              <a:t>наносить удар детям младше 7 </a:t>
            </a:r>
            <a:r>
              <a:rPr lang="ru-RU" dirty="0" smtClean="0"/>
              <a:t>лет</a:t>
            </a:r>
          </a:p>
        </p:txBody>
      </p:sp>
      <p:pic>
        <p:nvPicPr>
          <p:cNvPr id="11268" name="Picture 4" descr="https://rykovodstvo.ru/pars_docs/refs/111/110248/110248_html_4a1bb5f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844" y="2027554"/>
            <a:ext cx="3896108" cy="310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705907" y="5159828"/>
            <a:ext cx="3854722" cy="11387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700" dirty="0">
                <a:latin typeface="+mj-lt"/>
              </a:rPr>
              <a:t>Если удар нанесен в течение первой минуты после остановки сердца, то вероятность оживления превышает 50%.</a:t>
            </a:r>
          </a:p>
        </p:txBody>
      </p:sp>
    </p:spTree>
    <p:extLst>
      <p:ext uri="{BB962C8B-B14F-4D97-AF65-F5344CB8AC3E}">
        <p14:creationId xmlns:p14="http://schemas.microsoft.com/office/powerpoint/2010/main" val="374240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9451" y="205882"/>
            <a:ext cx="11234058" cy="33855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5250" marR="57150" algn="ctr">
              <a:spcAft>
                <a:spcPts val="300"/>
              </a:spcAft>
            </a:pPr>
            <a:r>
              <a:rPr lang="ru-RU" sz="1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ПРАВИЛА ПРОВЕДЕНИЯ НЕПPЯМОГО МАССАЖА </a:t>
            </a:r>
            <a:r>
              <a:rPr lang="ru-RU" sz="16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СЕPДЦА И </a:t>
            </a:r>
            <a:r>
              <a:rPr lang="ru-RU" sz="1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БЕЗВЕНТИЛЯЦИОННОГО ВАРИАНТА РЕАНИМАЦИИ</a:t>
            </a:r>
            <a:endParaRPr lang="ru-RU" sz="1600" b="1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9451" y="544436"/>
            <a:ext cx="1123405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300"/>
              </a:spcAft>
            </a:pPr>
            <a:r>
              <a:rPr lang="ru-RU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ahoma" panose="020B0604030504040204" pitchFamily="34" charset="0"/>
              </a:rPr>
              <a:t>Запомни!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С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начала НПС, и уже потом, по возможности, вдох искусственного дыхания. </a:t>
            </a:r>
          </a:p>
          <a:p>
            <a:pPr fontAlgn="base">
              <a:spcAft>
                <a:spcPts val="300"/>
              </a:spcAft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Запомни!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Твои руки при проведении НПС - не только сердце, но и легкие пострадавшего.</a:t>
            </a:r>
          </a:p>
          <a:p>
            <a:pPr marL="342900" lvl="0" indent="-342900" algn="just" fontAlgn="base">
              <a:spcAft>
                <a:spcPts val="300"/>
              </a:spcAft>
              <a:buFont typeface="+mj-lt"/>
              <a:buAutoNum type="arabicPeriod"/>
            </a:pP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НПС необходимо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проводить на ровной жесткой поверхности.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spcAft>
                <a:spcPts val="300"/>
              </a:spcAft>
              <a:buFont typeface="+mj-lt"/>
              <a:buAutoNum type="arabicPeriod"/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Расположить основание правой ладони выше мечевидного отростка так, чтобы большой палец был направлен на подбородок или живот 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пострадавшего.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Левую ладонь расположить на ладони правой руки.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spcAft>
                <a:spcPts val="300"/>
              </a:spcAft>
              <a:buFont typeface="+mj-lt"/>
              <a:buAutoNum type="arabicPeriod"/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Переместить центр тяжести на грудину 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пострадавшего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и проводить НПС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прямыми руками. </a:t>
            </a:r>
            <a:endParaRPr lang="ru-RU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 fontAlgn="base">
              <a:spcAft>
                <a:spcPts val="300"/>
              </a:spcAft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Запомни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!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Детям непрямой массаж сердца можно проводить одной рукой, а новорожденному — двумя пальцами.</a:t>
            </a:r>
          </a:p>
          <a:p>
            <a:pPr marL="342900" lvl="0" indent="-342900" algn="just" fontAlgn="base">
              <a:spcAft>
                <a:spcPts val="300"/>
              </a:spcAft>
              <a:buFont typeface="+mj-lt"/>
              <a:buAutoNum type="arabicPeriod" startAt="5"/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Продавливать грудную клетку не менее чем на 3-5 см с частотой 60-100 раз в минуту, в зависимости от упругости грудной 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клетки.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spcAft>
                <a:spcPts val="300"/>
              </a:spcAft>
              <a:buFont typeface="+mj-lt"/>
              <a:buAutoNum type="arabicPeriod" startAt="5"/>
            </a:pP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Начинать очередное надавливание на грудную клетку можно только после её полного возвращения в исходное положение. </a:t>
            </a:r>
          </a:p>
          <a:p>
            <a:pPr lvl="0" algn="just" fontAlgn="base">
              <a:spcAft>
                <a:spcPts val="300"/>
              </a:spcAft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Запомни!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 В случаях перелома ребер, ни в коем случае нельзя прекращать непрямой массаж сердца.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spcAft>
                <a:spcPts val="300"/>
              </a:spcAft>
              <a:buFont typeface="+mj-lt"/>
              <a:buAutoNum type="arabicPeriod" startAt="7"/>
            </a:pP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Оптимальное соотношение надавливаний на грудную клетку и вдохов искусственной вентиляции легких 30:2. </a:t>
            </a:r>
          </a:p>
          <a:p>
            <a:pPr marL="342900" lvl="0" indent="-342900" algn="just" fontAlgn="base">
              <a:spcAft>
                <a:spcPts val="300"/>
              </a:spcAft>
              <a:buFont typeface="+mj-lt"/>
              <a:buAutoNum type="arabicPeriod" startAt="7"/>
            </a:pP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По возможности приложить холод к голове</a:t>
            </a:r>
          </a:p>
          <a:p>
            <a:pPr lvl="0" algn="just" fontAlgn="base">
              <a:spcAft>
                <a:spcPts val="300"/>
              </a:spcAft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Запомни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!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 При проведении реанимации приоритет следует отдавать непрямому массажу сердца, а не вдохам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ИВЛ.</a:t>
            </a:r>
          </a:p>
          <a:p>
            <a:pPr lvl="0" algn="just" fontAlgn="base">
              <a:spcAft>
                <a:spcPts val="300"/>
              </a:spcAft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Недопустимо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!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Прекращать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непрямой массаж сердца даже при отсутствии признаков его эффективности до появления признаков биологической смерти.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18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9468" y="229350"/>
            <a:ext cx="7694023" cy="33855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/>
              <a:t>ПРАВИЛА ПРОВЕДЕНИЯ ВДОХА ИВЛ СПОСОБОМ «ИЗО РТА В РОТ»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9451" y="567904"/>
            <a:ext cx="11234058" cy="6086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300"/>
              </a:spcBef>
            </a:pP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Запомни!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ИВЛ повышает 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эффективность реанимации, но если ты не можешь преодолеть чувство отвращения и брезгливость, 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продолжай непрямой массаж 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сердца.</a:t>
            </a:r>
          </a:p>
          <a:p>
            <a:pPr marL="342900" fontAlgn="base">
              <a:spcBef>
                <a:spcPts val="300"/>
              </a:spcBef>
              <a:buFont typeface="+mj-lt"/>
              <a:buAutoNum type="arabicPeriod"/>
            </a:pPr>
            <a:r>
              <a:rPr lang="ru-RU" dirty="0" smtClean="0"/>
              <a:t> Правой </a:t>
            </a:r>
            <a:r>
              <a:rPr lang="ru-RU" dirty="0"/>
              <a:t>рукой обхватить подбородок так, чтобы пальцы, расположенные на нижней челюсти и щеках пострадавшего, смогли разжать и раздвинуть его губы.</a:t>
            </a:r>
          </a:p>
          <a:p>
            <a:pPr fontAlgn="base">
              <a:spcBef>
                <a:spcPts val="300"/>
              </a:spcBef>
            </a:pP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Запомни!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Нет необходимости разжимать челюсти пострадавшей, так как зубы не препятствуют прохождению воздуха. Достаточно разжать только губы.</a:t>
            </a:r>
          </a:p>
          <a:p>
            <a:pPr marL="342900" lvl="0" fontAlgn="base">
              <a:spcBef>
                <a:spcPts val="300"/>
              </a:spcBef>
              <a:buFont typeface="+mj-lt"/>
              <a:buAutoNum type="arabicPeriod" startAt="2"/>
            </a:pPr>
            <a:r>
              <a:rPr lang="ru-RU" dirty="0" smtClean="0"/>
              <a:t> Обязательно </a:t>
            </a:r>
            <a:r>
              <a:rPr lang="ru-RU" dirty="0"/>
              <a:t>левой рукой зажать нос.</a:t>
            </a:r>
          </a:p>
          <a:p>
            <a:pPr fontAlgn="base">
              <a:spcBef>
                <a:spcPts val="300"/>
              </a:spcBef>
            </a:pP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Запомни!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Если не зажать нос пострадавшего, то воздух при вдохе выйдет наружу.</a:t>
            </a:r>
          </a:p>
          <a:p>
            <a:pPr marL="342900" lvl="0" indent="342900" fontAlgn="base">
              <a:spcBef>
                <a:spcPts val="300"/>
              </a:spcBef>
              <a:buFont typeface="+mj-lt"/>
              <a:buAutoNum type="arabicPeriod" startAt="3"/>
            </a:pPr>
            <a:r>
              <a:rPr lang="ru-RU" dirty="0" smtClean="0"/>
              <a:t>Обязательно </a:t>
            </a:r>
            <a:r>
              <a:rPr lang="ru-RU" dirty="0"/>
              <a:t>запрокинуть голову пострадавшего и удерживать его голову в таком положении до окончания проведения вдоха.</a:t>
            </a:r>
          </a:p>
          <a:p>
            <a:pPr fontAlgn="base">
              <a:spcBef>
                <a:spcPts val="300"/>
              </a:spcBef>
            </a:pP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Запомни!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Наиболее частая причина неудачи — недостаточное запрокидывание головы. </a:t>
            </a:r>
            <a:endParaRPr lang="ru-RU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342900" fontAlgn="base">
              <a:spcBef>
                <a:spcPts val="300"/>
              </a:spcBef>
              <a:buFont typeface="+mj-lt"/>
              <a:buAutoNum type="arabicPeriod" startAt="4"/>
            </a:pPr>
            <a:r>
              <a:rPr lang="ru-RU" dirty="0" smtClean="0"/>
              <a:t>Плотно </a:t>
            </a:r>
            <a:r>
              <a:rPr lang="ru-RU" dirty="0"/>
              <a:t>прижаться губами к губам пострадавшего и сделать в него выдох. Если под пальцами почувствуется раздувание щек, то можно сделать безошибочный вывод о неэффективности попытки вдоха ИВЛ.</a:t>
            </a:r>
          </a:p>
          <a:p>
            <a:pPr fontAlgn="base">
              <a:spcBef>
                <a:spcPts val="300"/>
              </a:spcBef>
            </a:pP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Запомни!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Подъем 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грудной 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клетки является 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достоверным признаком эффективного вдоха ИВЛ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342900" fontAlgn="base">
              <a:spcBef>
                <a:spcPts val="300"/>
              </a:spcBef>
              <a:buFont typeface="+mj-lt"/>
              <a:buAutoNum type="arabicPeriod" startAt="5"/>
            </a:pPr>
            <a:r>
              <a:rPr lang="ru-RU" dirty="0"/>
              <a:t>Если первая попытка вдоха ИВЛ оказалась неудачной, следует увеличить угол запрокидывания головы, зажать нос пострадавшего и сделать повторную </a:t>
            </a:r>
            <a:r>
              <a:rPr lang="ru-RU" dirty="0" smtClean="0"/>
              <a:t>попытку.</a:t>
            </a:r>
          </a:p>
          <a:p>
            <a:pPr marL="342900" lvl="0" indent="342900" fontAlgn="base">
              <a:spcBef>
                <a:spcPts val="300"/>
              </a:spcBef>
              <a:buFont typeface="+mj-lt"/>
              <a:buAutoNum type="arabicPeriod" startAt="5"/>
            </a:pPr>
            <a:r>
              <a:rPr lang="ru-RU" dirty="0" smtClean="0"/>
              <a:t>Если </a:t>
            </a:r>
            <a:r>
              <a:rPr lang="ru-RU" dirty="0"/>
              <a:t>вторая попытка вдоха ИВЛ оказалась неудачной, то необходимо сделать </a:t>
            </a:r>
            <a:r>
              <a:rPr lang="ru-RU" b="1" dirty="0"/>
              <a:t>30</a:t>
            </a:r>
            <a:r>
              <a:rPr lang="ru-RU" dirty="0"/>
              <a:t> надавливаний на грудину, повернуть пострадавшего на живот, очистить пальцами ротовую полость. Затем сделать </a:t>
            </a:r>
            <a:r>
              <a:rPr lang="ru-RU" b="1" dirty="0"/>
              <a:t>30</a:t>
            </a:r>
            <a:r>
              <a:rPr lang="ru-RU" dirty="0"/>
              <a:t> надавливаний на грудину, и только затем сделать вдох ИВЛ. </a:t>
            </a:r>
          </a:p>
          <a:p>
            <a:pPr fontAlgn="base">
              <a:spcBef>
                <a:spcPts val="300"/>
              </a:spcBef>
            </a:pP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Недопустимо! 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Делать три вдоха ИВЛ подряд из-за большой паузы в надавливаниях непрямого массажа сердца.</a:t>
            </a:r>
          </a:p>
        </p:txBody>
      </p:sp>
    </p:spTree>
    <p:extLst>
      <p:ext uri="{BB962C8B-B14F-4D97-AF65-F5344CB8AC3E}">
        <p14:creationId xmlns:p14="http://schemas.microsoft.com/office/powerpoint/2010/main" val="338799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spas01.ru/netcat_files/Image/Sh-2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23" y="663069"/>
            <a:ext cx="8360990" cy="25046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05078" y="3530237"/>
            <a:ext cx="947133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70510"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Запомни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!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</a:t>
            </a:r>
            <a:r>
              <a:rPr lang="ru-RU" dirty="0">
                <a:ea typeface="Times New Roman" panose="02020603050405020304" pitchFamily="18" charset="0"/>
              </a:rPr>
              <a:t>Нажатие на область пульсации сонной артерии является болевой </a:t>
            </a:r>
            <a:r>
              <a:rPr lang="ru-RU" dirty="0" smtClean="0">
                <a:ea typeface="Times New Roman" panose="02020603050405020304" pitchFamily="18" charset="0"/>
              </a:rPr>
              <a:t>точкой.</a:t>
            </a:r>
            <a:endParaRPr lang="ru-RU" dirty="0"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5079" y="4262063"/>
            <a:ext cx="9471331" cy="1231106"/>
          </a:xfrm>
          <a:prstGeom prst="rect">
            <a:avLst/>
          </a:prstGeom>
          <a:ln w="19050"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70510"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Запомни!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 </a:t>
            </a:r>
            <a:r>
              <a:rPr lang="ru-RU" dirty="0">
                <a:ea typeface="Times New Roman" panose="02020603050405020304" pitchFamily="18" charset="0"/>
              </a:rPr>
              <a:t>Два достоверные признаки комы:</a:t>
            </a:r>
          </a:p>
          <a:p>
            <a:pPr indent="270510"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ea typeface="Times New Roman" panose="02020603050405020304" pitchFamily="18" charset="0"/>
              </a:rPr>
              <a:t>1. Отсутствие сознания.</a:t>
            </a:r>
          </a:p>
          <a:p>
            <a:pPr indent="270510"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ea typeface="Times New Roman" panose="02020603050405020304" pitchFamily="18" charset="0"/>
              </a:rPr>
              <a:t>2. Наличие пульса на сонной артерии.</a:t>
            </a:r>
          </a:p>
        </p:txBody>
      </p:sp>
    </p:spTree>
    <p:extLst>
      <p:ext uri="{BB962C8B-B14F-4D97-AF65-F5344CB8AC3E}">
        <p14:creationId xmlns:p14="http://schemas.microsoft.com/office/powerpoint/2010/main" val="135610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http://www.spas01.ru/netcat_files/Image/Pov-4-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78" y="5598395"/>
            <a:ext cx="3660255" cy="87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3148" y="478893"/>
            <a:ext cx="4349930" cy="36933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b="1" i="1" spc="25" dirty="0">
                <a:latin typeface="+mj-lt"/>
                <a:ea typeface="Times New Roman" panose="02020603050405020304" pitchFamily="18" charset="0"/>
              </a:rPr>
              <a:t>Если подтвердились признаки </a:t>
            </a:r>
            <a:r>
              <a:rPr lang="ru-RU" b="1" i="1" spc="25" dirty="0" smtClean="0">
                <a:latin typeface="+mj-lt"/>
                <a:ea typeface="Times New Roman" panose="02020603050405020304" pitchFamily="18" charset="0"/>
              </a:rPr>
              <a:t>комы</a:t>
            </a:r>
            <a:endParaRPr lang="ru-RU" dirty="0"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12290" name="Picture 2" descr="http://www.spas01.ru/netcat_files/Image/Pov-3-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035" y="1044203"/>
            <a:ext cx="2785542" cy="155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8829" y="5573863"/>
            <a:ext cx="71652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ru-RU" dirty="0" smtClean="0">
                <a:ea typeface="Times New Roman" panose="02020603050405020304" pitchFamily="18" charset="0"/>
              </a:rPr>
              <a:t>Приложить </a:t>
            </a:r>
            <a:r>
              <a:rPr lang="ru-RU" dirty="0">
                <a:ea typeface="Times New Roman" panose="02020603050405020304" pitchFamily="18" charset="0"/>
              </a:rPr>
              <a:t>холод к голове и оставить в таком положении до прибытия бригады скорой помощи.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8829" y="2033436"/>
            <a:ext cx="87703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ru-RU" dirty="0">
                <a:ea typeface="Times New Roman" panose="02020603050405020304" pitchFamily="18" charset="0"/>
              </a:rPr>
              <a:t>Завести ближнюю к себе руку пострадавшего за ее голову.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8829" y="973538"/>
            <a:ext cx="71652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ea typeface="Times New Roman" panose="02020603050405020304" pitchFamily="18" charset="0"/>
              </a:rPr>
              <a:t>Немедленно повернуть пострадавшего на живот, иначе в любую секунду может захлебнуться рвотными массами или удавиться собственным языком.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8829" y="3018169"/>
            <a:ext cx="71652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ru-RU" dirty="0">
                <a:ea typeface="Times New Roman" panose="02020603050405020304" pitchFamily="18" charset="0"/>
              </a:rPr>
              <a:t>Одной рукой взяться за дальнее от себя плечо, а другой — за поясной ремень или бедро пострадавшего.</a:t>
            </a:r>
          </a:p>
        </p:txBody>
      </p:sp>
      <p:pic>
        <p:nvPicPr>
          <p:cNvPr id="12292" name="Picture 4" descr="http://www.spas01.ru/netcat_files/Image/Pov-2-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124" y="2615857"/>
            <a:ext cx="3527198" cy="123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08829" y="4235673"/>
            <a:ext cx="83002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ru-RU" dirty="0">
                <a:ea typeface="Times New Roman" panose="02020603050405020304" pitchFamily="18" charset="0"/>
              </a:rPr>
              <a:t>Повернуть пострадавшего на живот с подстраховкой шейного отдела позвоночника. Очистить пальцами или салфеткой ротовую полость и надавить на корень языка.</a:t>
            </a:r>
          </a:p>
        </p:txBody>
      </p:sp>
      <p:pic>
        <p:nvPicPr>
          <p:cNvPr id="12294" name="Picture 6" descr="http://www.spas01.ru/netcat_files/Image/Pov-1-5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074" y="4016001"/>
            <a:ext cx="3056503" cy="148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86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6834" y="1184066"/>
            <a:ext cx="10698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ea typeface="Times New Roman" panose="02020603050405020304" pitchFamily="18" charset="0"/>
              </a:rPr>
              <a:t>Основные причины </a:t>
            </a:r>
            <a:r>
              <a:rPr lang="ru-RU" b="1" i="1" spc="25" dirty="0" smtClean="0">
                <a:ea typeface="Times New Roman" panose="02020603050405020304" pitchFamily="18" charset="0"/>
              </a:rPr>
              <a:t>кровотечений:</a:t>
            </a:r>
            <a:r>
              <a:rPr lang="ru-RU" dirty="0" smtClean="0">
                <a:ea typeface="Times New Roman" panose="02020603050405020304" pitchFamily="18" charset="0"/>
              </a:rPr>
              <a:t> механические </a:t>
            </a:r>
            <a:r>
              <a:rPr lang="ru-RU" dirty="0">
                <a:ea typeface="Times New Roman" panose="02020603050405020304" pitchFamily="18" charset="0"/>
              </a:rPr>
              <a:t>повреждения - ранения, тупые травмы любых областей и органов сердца, крупных сосудов, капиллярных сосудов конечностей, печени, почек и др., термические повреждения (ожоги, обморожения), отравления (фосфором, бензолом и др.), заболевания желудочно-кишечного тракта (язва желудка, геморрой), органов дыхания (воспаление легких, опухоли и др</a:t>
            </a:r>
            <a:r>
              <a:rPr lang="ru-RU" dirty="0" smtClean="0">
                <a:ea typeface="Times New Roman" panose="02020603050405020304" pitchFamily="18" charset="0"/>
              </a:rPr>
              <a:t>.).</a:t>
            </a:r>
            <a:endParaRPr lang="ru-RU" dirty="0"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56931" y="474345"/>
            <a:ext cx="637828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93345" marR="57785" algn="ctr">
              <a:spcBef>
                <a:spcPts val="600"/>
              </a:spcBef>
              <a:spcAft>
                <a:spcPts val="600"/>
              </a:spcAft>
            </a:pPr>
            <a:r>
              <a:rPr lang="ru-RU" cap="al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Первая медицинская помощь при кровотечениях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6834" y="3001784"/>
            <a:ext cx="10698480" cy="8002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70510"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ea typeface="Times New Roman" panose="02020603050405020304" pitchFamily="18" charset="0"/>
              </a:rPr>
              <a:t>Кровотечения</a:t>
            </a:r>
            <a:r>
              <a:rPr lang="ru-RU" b="1" dirty="0" smtClean="0">
                <a:ea typeface="Times New Roman" panose="02020603050405020304" pitchFamily="18" charset="0"/>
              </a:rPr>
              <a:t> </a:t>
            </a:r>
            <a:r>
              <a:rPr lang="ru-RU" b="1" dirty="0">
                <a:ea typeface="Times New Roman" panose="02020603050405020304" pitchFamily="18" charset="0"/>
              </a:rPr>
              <a:t>наружные и внутренние</a:t>
            </a:r>
            <a:r>
              <a:rPr lang="ru-RU" dirty="0">
                <a:ea typeface="Times New Roman" panose="02020603050405020304" pitchFamily="18" charset="0"/>
              </a:rPr>
              <a:t>.</a:t>
            </a:r>
          </a:p>
          <a:p>
            <a:pPr indent="270510"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ea typeface="Times New Roman" panose="02020603050405020304" pitchFamily="18" charset="0"/>
              </a:rPr>
              <a:t>Наружные </a:t>
            </a:r>
            <a:r>
              <a:rPr lang="ru-RU" dirty="0" smtClean="0">
                <a:ea typeface="Times New Roman" panose="02020603050405020304" pitchFamily="18" charset="0"/>
              </a:rPr>
              <a:t>кровотечения: </a:t>
            </a:r>
            <a:r>
              <a:rPr lang="ru-RU" b="1" dirty="0" smtClean="0">
                <a:ea typeface="Times New Roman" panose="02020603050405020304" pitchFamily="18" charset="0"/>
              </a:rPr>
              <a:t>артериальные, венозные, капиллярные</a:t>
            </a:r>
            <a:r>
              <a:rPr lang="ru-RU" dirty="0" smtClean="0">
                <a:ea typeface="Times New Roman" panose="02020603050405020304" pitchFamily="18" charset="0"/>
              </a:rPr>
              <a:t>.</a:t>
            </a:r>
            <a:endParaRPr lang="ru-RU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28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6651" y="410081"/>
            <a:ext cx="10424160" cy="61247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base">
              <a:spcBef>
                <a:spcPts val="1200"/>
              </a:spcBef>
              <a:spcAft>
                <a:spcPts val="1200"/>
              </a:spcAft>
            </a:pPr>
            <a:r>
              <a:rPr lang="ru-RU" b="1" dirty="0">
                <a:ln/>
                <a:solidFill>
                  <a:schemeClr val="accent4"/>
                </a:solidFill>
                <a:ea typeface="Times New Roman" panose="02020603050405020304" pitchFamily="18" charset="0"/>
              </a:rPr>
              <a:t>Перечень основных </a:t>
            </a:r>
            <a:r>
              <a:rPr lang="ru-RU" b="1" dirty="0" smtClean="0">
                <a:ln/>
                <a:solidFill>
                  <a:schemeClr val="accent4"/>
                </a:solidFill>
                <a:ea typeface="Times New Roman" panose="02020603050405020304" pitchFamily="18" charset="0"/>
              </a:rPr>
              <a:t>документов:</a:t>
            </a:r>
            <a:endParaRPr lang="ru-RU" sz="3200" b="1" dirty="0">
              <a:ln/>
              <a:solidFill>
                <a:schemeClr val="accent4"/>
              </a:solidFill>
              <a:ea typeface="Times New Roman" panose="02020603050405020304" pitchFamily="18" charset="0"/>
            </a:endParaRPr>
          </a:p>
          <a:p>
            <a:pPr marL="342900" lvl="0" indent="-342900" algn="just" fontAlgn="base">
              <a:spcBef>
                <a:spcPts val="1200"/>
              </a:spcBef>
              <a:spcAft>
                <a:spcPts val="12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b="1" dirty="0" smtClean="0">
                <a:ln/>
                <a:solidFill>
                  <a:schemeClr val="accent4"/>
                </a:solidFill>
                <a:ea typeface="Times New Roman" panose="02020603050405020304" pitchFamily="18" charset="0"/>
              </a:rPr>
              <a:t>Трудовой кодекс РФ</a:t>
            </a:r>
          </a:p>
          <a:p>
            <a:pPr marL="342900" lvl="0" indent="-342900" algn="just" fontAlgn="base">
              <a:spcBef>
                <a:spcPts val="1200"/>
              </a:spcBef>
              <a:spcAft>
                <a:spcPts val="12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b="1" dirty="0" smtClean="0">
                <a:ln/>
                <a:solidFill>
                  <a:schemeClr val="accent4"/>
                </a:solidFill>
                <a:ea typeface="Times New Roman" panose="02020603050405020304" pitchFamily="18" charset="0"/>
              </a:rPr>
              <a:t>Федеральный </a:t>
            </a:r>
            <a:r>
              <a:rPr lang="ru-RU" b="1" dirty="0">
                <a:ln/>
                <a:solidFill>
                  <a:schemeClr val="accent4"/>
                </a:solidFill>
                <a:ea typeface="Times New Roman" panose="02020603050405020304" pitchFamily="18" charset="0"/>
              </a:rPr>
              <a:t>закон от 21.11.2011 № 323-ФЗ "Об основах охраны здоровья граждан в РФ"</a:t>
            </a:r>
            <a:endParaRPr lang="ru-RU" sz="3200" b="1" dirty="0">
              <a:ln/>
              <a:solidFill>
                <a:schemeClr val="accent4"/>
              </a:solidFill>
              <a:ea typeface="Times New Roman" panose="02020603050405020304" pitchFamily="18" charset="0"/>
            </a:endParaRPr>
          </a:p>
          <a:p>
            <a:pPr marL="342900" lvl="0" indent="-342900" algn="just" fontAlgn="base">
              <a:spcBef>
                <a:spcPts val="1200"/>
              </a:spcBef>
              <a:spcAft>
                <a:spcPts val="12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b="1" dirty="0" smtClean="0">
                <a:ln/>
                <a:solidFill>
                  <a:schemeClr val="accent4"/>
                </a:solidFill>
                <a:ea typeface="Times New Roman" panose="02020603050405020304" pitchFamily="18" charset="0"/>
              </a:rPr>
              <a:t>Приказ </a:t>
            </a:r>
            <a:r>
              <a:rPr lang="ru-RU" b="1" dirty="0" err="1">
                <a:ln/>
                <a:solidFill>
                  <a:schemeClr val="accent4"/>
                </a:solidFill>
                <a:ea typeface="Times New Roman" panose="02020603050405020304" pitchFamily="18" charset="0"/>
              </a:rPr>
              <a:t>Минздравсоцразвития</a:t>
            </a:r>
            <a:r>
              <a:rPr lang="ru-RU" b="1" dirty="0">
                <a:ln/>
                <a:solidFill>
                  <a:schemeClr val="accent4"/>
                </a:solidFill>
                <a:ea typeface="Times New Roman" panose="02020603050405020304" pitchFamily="18" charset="0"/>
              </a:rPr>
              <a:t> России от 04.05.2012 N 477н (ред. от 07.11.2012) </a:t>
            </a:r>
            <a:r>
              <a:rPr lang="ru-RU" b="1" dirty="0" smtClean="0">
                <a:ln/>
                <a:solidFill>
                  <a:schemeClr val="accent4"/>
                </a:solidFill>
                <a:ea typeface="Times New Roman" panose="02020603050405020304" pitchFamily="18" charset="0"/>
              </a:rPr>
              <a:t>«Об </a:t>
            </a:r>
            <a:r>
              <a:rPr lang="ru-RU" b="1" dirty="0">
                <a:ln/>
                <a:solidFill>
                  <a:schemeClr val="accent4"/>
                </a:solidFill>
                <a:ea typeface="Times New Roman" panose="02020603050405020304" pitchFamily="18" charset="0"/>
              </a:rPr>
              <a:t>утверждении перечня состояний, при которых оказывается первая помощь, и перечня мероприятий по оказанию первой </a:t>
            </a:r>
            <a:r>
              <a:rPr lang="ru-RU" b="1" dirty="0" smtClean="0">
                <a:ln/>
                <a:solidFill>
                  <a:schemeClr val="accent4"/>
                </a:solidFill>
                <a:ea typeface="Times New Roman" panose="02020603050405020304" pitchFamily="18" charset="0"/>
              </a:rPr>
              <a:t>помощи»</a:t>
            </a:r>
            <a:endParaRPr lang="ru-RU" sz="3200" b="1" dirty="0">
              <a:ln/>
              <a:solidFill>
                <a:schemeClr val="accent4"/>
              </a:solidFill>
              <a:ea typeface="Times New Roman" panose="02020603050405020304" pitchFamily="18" charset="0"/>
            </a:endParaRPr>
          </a:p>
          <a:p>
            <a:pPr marL="342900" lvl="0" indent="-342900" fontAlgn="base">
              <a:spcBef>
                <a:spcPts val="1200"/>
              </a:spcBef>
              <a:spcAft>
                <a:spcPts val="12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b="1" dirty="0">
                <a:ln/>
                <a:solidFill>
                  <a:schemeClr val="accent4"/>
                </a:solidFill>
                <a:ea typeface="Times New Roman" panose="02020603050405020304" pitchFamily="18" charset="0"/>
              </a:rPr>
              <a:t>Приказ Минтруда России от 24.07.2013 N 328н "Об утверждении Правил по охране труда при эксплуатации электроустановок".</a:t>
            </a:r>
            <a:endParaRPr lang="ru-RU" sz="3200" b="1" dirty="0">
              <a:ln/>
              <a:solidFill>
                <a:schemeClr val="accent4"/>
              </a:solidFill>
              <a:ea typeface="Times New Roman" panose="02020603050405020304" pitchFamily="18" charset="0"/>
            </a:endParaRPr>
          </a:p>
          <a:p>
            <a:pPr marL="342900" lvl="0" indent="-342900" fontAlgn="base">
              <a:spcBef>
                <a:spcPts val="1200"/>
              </a:spcBef>
              <a:spcAft>
                <a:spcPts val="12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b="1" dirty="0" smtClean="0">
                <a:ln/>
                <a:solidFill>
                  <a:schemeClr val="accent4"/>
                </a:solidFill>
                <a:ea typeface="Times New Roman" panose="02020603050405020304" pitchFamily="18" charset="0"/>
              </a:rPr>
              <a:t>Постановление </a:t>
            </a:r>
            <a:r>
              <a:rPr lang="ru-RU" b="1" dirty="0">
                <a:ln/>
                <a:solidFill>
                  <a:schemeClr val="accent4"/>
                </a:solidFill>
                <a:ea typeface="Times New Roman" panose="02020603050405020304" pitchFamily="18" charset="0"/>
              </a:rPr>
              <a:t>Правительства РФ от 25 апреля 2012 г. N 390 "О противопожарном режиме"</a:t>
            </a:r>
            <a:endParaRPr lang="ru-RU" sz="3200" b="1" dirty="0">
              <a:ln/>
              <a:solidFill>
                <a:schemeClr val="accent4"/>
              </a:solidFill>
              <a:ea typeface="Times New Roman" panose="02020603050405020304" pitchFamily="18" charset="0"/>
            </a:endParaRPr>
          </a:p>
          <a:p>
            <a:pPr marL="342900" lvl="0" indent="-342900" fontAlgn="base">
              <a:spcBef>
                <a:spcPts val="1200"/>
              </a:spcBef>
              <a:spcAft>
                <a:spcPts val="12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b="1" dirty="0">
                <a:ln/>
                <a:solidFill>
                  <a:schemeClr val="accent4"/>
                </a:solidFill>
                <a:ea typeface="Times New Roman" panose="02020603050405020304" pitchFamily="18" charset="0"/>
              </a:rPr>
              <a:t>Учебное пособие "Алгоритмы первой помощи". Министерство здравоохранения и социального развития РФ (письмо № 14-8/10/2-1759 от 29.02.2012 г.)</a:t>
            </a:r>
            <a:endParaRPr lang="ru-RU" sz="3200" b="1" dirty="0">
              <a:ln/>
              <a:solidFill>
                <a:schemeClr val="accent4"/>
              </a:solidFill>
              <a:ea typeface="Times New Roman" panose="02020603050405020304" pitchFamily="18" charset="0"/>
            </a:endParaRPr>
          </a:p>
          <a:p>
            <a:pPr marL="342900" lvl="0" indent="-342900" fontAlgn="base">
              <a:spcBef>
                <a:spcPts val="1200"/>
              </a:spcBef>
              <a:spcAft>
                <a:spcPts val="12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b="1" kern="1800" dirty="0">
                <a:ln/>
                <a:solidFill>
                  <a:schemeClr val="accent4"/>
                </a:solidFill>
                <a:ea typeface="Times New Roman" panose="02020603050405020304" pitchFamily="18" charset="0"/>
              </a:rPr>
              <a:t>Учебник "Первая помощь". Министерство здравоохранения и социального развития РФ (письмо № 14-8/10/2-1759 от 29.02.2012 г.).</a:t>
            </a:r>
            <a:endParaRPr lang="ru-RU" sz="3200" b="1" dirty="0">
              <a:ln/>
              <a:solidFill>
                <a:schemeClr val="accent4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04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812" y="504919"/>
            <a:ext cx="2980778" cy="17418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6913" y="689585"/>
            <a:ext cx="861789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 fontAlgn="base">
              <a:spcBef>
                <a:spcPts val="300"/>
              </a:spcBef>
              <a:spcAft>
                <a:spcPts val="600"/>
              </a:spcAft>
            </a:pPr>
            <a:r>
              <a:rPr lang="ru-RU" dirty="0" smtClean="0">
                <a:ea typeface="Times New Roman" panose="02020603050405020304" pitchFamily="18" charset="0"/>
              </a:rPr>
              <a:t>Жгутом </a:t>
            </a:r>
            <a:r>
              <a:rPr lang="ru-RU" dirty="0">
                <a:ea typeface="Times New Roman" panose="02020603050405020304" pitchFamily="18" charset="0"/>
              </a:rPr>
              <a:t>следует пользоваться лишь в крайнем </a:t>
            </a:r>
            <a:r>
              <a:rPr lang="ru-RU" dirty="0" smtClean="0">
                <a:ea typeface="Times New Roman" panose="02020603050405020304" pitchFamily="18" charset="0"/>
              </a:rPr>
              <a:t>случае:</a:t>
            </a:r>
          </a:p>
          <a:p>
            <a:pPr marL="285750" indent="-285750" algn="just" fontAlgn="base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ea typeface="Times New Roman" panose="02020603050405020304" pitchFamily="18" charset="0"/>
              </a:rPr>
              <a:t>артериальное кровотечение, </a:t>
            </a:r>
          </a:p>
          <a:p>
            <a:pPr marL="285750" indent="-285750" algn="just" fontAlgn="base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ea typeface="Times New Roman" panose="02020603050405020304" pitchFamily="18" charset="0"/>
              </a:rPr>
              <a:t>остановка </a:t>
            </a:r>
            <a:r>
              <a:rPr lang="ru-RU" dirty="0">
                <a:ea typeface="Times New Roman" panose="02020603050405020304" pitchFamily="18" charset="0"/>
              </a:rPr>
              <a:t>кровопотери невозможна иными доступными материалами </a:t>
            </a:r>
            <a:endParaRPr lang="ru-RU" dirty="0" smtClean="0">
              <a:ea typeface="Times New Roman" panose="02020603050405020304" pitchFamily="18" charset="0"/>
            </a:endParaRPr>
          </a:p>
          <a:p>
            <a:pPr marL="285750" indent="-285750" algn="just" fontAlgn="base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ea typeface="Times New Roman" panose="02020603050405020304" pitchFamily="18" charset="0"/>
              </a:rPr>
              <a:t>при </a:t>
            </a:r>
            <a:r>
              <a:rPr lang="ru-RU" dirty="0">
                <a:ea typeface="Times New Roman" panose="02020603050405020304" pitchFamily="18" charset="0"/>
              </a:rPr>
              <a:t>ампутации конечности вследствие травматизма</a:t>
            </a:r>
            <a:r>
              <a:rPr lang="ru-RU" dirty="0" smtClean="0">
                <a:ea typeface="Times New Roman" panose="02020603050405020304" pitchFamily="18" charset="0"/>
              </a:rPr>
              <a:t>. </a:t>
            </a:r>
            <a:endParaRPr lang="ru-RU" dirty="0">
              <a:ea typeface="Times New Roman" panose="02020603050405020304" pitchFamily="18" charset="0"/>
            </a:endParaRPr>
          </a:p>
          <a:p>
            <a:pPr indent="270510" algn="just" fontAlgn="base">
              <a:spcBef>
                <a:spcPts val="300"/>
              </a:spcBef>
              <a:spcAft>
                <a:spcPts val="600"/>
              </a:spcAft>
            </a:pPr>
            <a:r>
              <a:rPr lang="ru-RU" dirty="0" smtClean="0">
                <a:ea typeface="Times New Roman" panose="02020603050405020304" pitchFamily="18" charset="0"/>
              </a:rPr>
              <a:t>При </a:t>
            </a:r>
            <a:r>
              <a:rPr lang="ru-RU" dirty="0">
                <a:ea typeface="Times New Roman" panose="02020603050405020304" pitchFamily="18" charset="0"/>
              </a:rPr>
              <a:t>наложении нужно пользоваться мягкой </a:t>
            </a:r>
            <a:r>
              <a:rPr lang="ru-RU" dirty="0" smtClean="0">
                <a:ea typeface="Times New Roman" panose="02020603050405020304" pitchFamily="18" charset="0"/>
              </a:rPr>
              <a:t>подкладкой. </a:t>
            </a:r>
            <a:r>
              <a:rPr lang="ru-RU" dirty="0">
                <a:ea typeface="Times New Roman" panose="02020603050405020304" pitchFamily="18" charset="0"/>
              </a:rPr>
              <a:t>Накладывать жгут следует выше места ранения и как можно ближе к нему.</a:t>
            </a:r>
          </a:p>
          <a:p>
            <a:pPr indent="270510" algn="just" fontAlgn="base">
              <a:spcBef>
                <a:spcPts val="300"/>
              </a:spcBef>
              <a:spcAft>
                <a:spcPts val="600"/>
              </a:spcAft>
            </a:pPr>
            <a:r>
              <a:rPr lang="ru-RU" dirty="0">
                <a:ea typeface="Times New Roman" panose="02020603050405020304" pitchFamily="18" charset="0"/>
              </a:rPr>
              <a:t>Жгут нужно накладывать при сильном кровотечении на область верхней трети плеча либо средней трети </a:t>
            </a:r>
            <a:r>
              <a:rPr lang="ru-RU" dirty="0" smtClean="0">
                <a:ea typeface="Times New Roman" panose="02020603050405020304" pitchFamily="18" charset="0"/>
              </a:rPr>
              <a:t>бедра.</a:t>
            </a:r>
            <a:endParaRPr lang="ru-RU" dirty="0">
              <a:ea typeface="Times New Roman" panose="02020603050405020304" pitchFamily="18" charset="0"/>
            </a:endParaRPr>
          </a:p>
          <a:p>
            <a:pPr indent="270510" algn="just" fontAlgn="base">
              <a:spcBef>
                <a:spcPts val="300"/>
              </a:spcBef>
              <a:spcAft>
                <a:spcPts val="600"/>
              </a:spcAft>
            </a:pPr>
            <a:r>
              <a:rPr lang="ru-RU" b="1" dirty="0" smtClean="0">
                <a:ea typeface="Times New Roman" panose="02020603050405020304" pitchFamily="18" charset="0"/>
              </a:rPr>
              <a:t>Ошибки</a:t>
            </a:r>
            <a:r>
              <a:rPr lang="ru-RU" dirty="0">
                <a:ea typeface="Times New Roman" panose="02020603050405020304" pitchFamily="18" charset="0"/>
              </a:rPr>
              <a:t>: </a:t>
            </a:r>
          </a:p>
          <a:p>
            <a:pPr marL="285750" indent="-285750" algn="just" fontAlgn="base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ea typeface="Times New Roman" panose="02020603050405020304" pitchFamily="18" charset="0"/>
              </a:rPr>
              <a:t>использование </a:t>
            </a:r>
            <a:r>
              <a:rPr lang="ru-RU" dirty="0" smtClean="0">
                <a:ea typeface="Times New Roman" panose="02020603050405020304" pitchFamily="18" charset="0"/>
              </a:rPr>
              <a:t>при </a:t>
            </a:r>
            <a:r>
              <a:rPr lang="ru-RU" dirty="0">
                <a:ea typeface="Times New Roman" panose="02020603050405020304" pitchFamily="18" charset="0"/>
              </a:rPr>
              <a:t>венозном и капиллярном кровотечении; </a:t>
            </a:r>
            <a:endParaRPr lang="ru-RU" dirty="0" smtClean="0">
              <a:ea typeface="Times New Roman" panose="02020603050405020304" pitchFamily="18" charset="0"/>
            </a:endParaRPr>
          </a:p>
          <a:p>
            <a:pPr marL="285750" indent="-285750" algn="just" fontAlgn="base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ea typeface="Times New Roman" panose="02020603050405020304" pitchFamily="18" charset="0"/>
              </a:rPr>
              <a:t>наложение </a:t>
            </a:r>
            <a:r>
              <a:rPr lang="ru-RU" dirty="0">
                <a:ea typeface="Times New Roman" panose="02020603050405020304" pitchFamily="18" charset="0"/>
              </a:rPr>
              <a:t>на голое тело; </a:t>
            </a:r>
            <a:r>
              <a:rPr lang="ru-RU" dirty="0" smtClean="0">
                <a:ea typeface="Times New Roman" panose="02020603050405020304" pitchFamily="18" charset="0"/>
              </a:rPr>
              <a:t>далеко </a:t>
            </a:r>
            <a:r>
              <a:rPr lang="ru-RU" dirty="0">
                <a:ea typeface="Times New Roman" panose="02020603050405020304" pitchFamily="18" charset="0"/>
              </a:rPr>
              <a:t>от раны; </a:t>
            </a:r>
            <a:endParaRPr lang="ru-RU" dirty="0" smtClean="0">
              <a:ea typeface="Times New Roman" panose="02020603050405020304" pitchFamily="18" charset="0"/>
            </a:endParaRPr>
          </a:p>
          <a:p>
            <a:pPr marL="285750" indent="-285750" algn="just" fontAlgn="base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ea typeface="Times New Roman" panose="02020603050405020304" pitchFamily="18" charset="0"/>
              </a:rPr>
              <a:t>слабое </a:t>
            </a:r>
            <a:r>
              <a:rPr lang="ru-RU" dirty="0">
                <a:ea typeface="Times New Roman" panose="02020603050405020304" pitchFamily="18" charset="0"/>
              </a:rPr>
              <a:t>или чрезмерное затягивание; плохое закрепление концов жгута; </a:t>
            </a:r>
            <a:endParaRPr lang="ru-RU" dirty="0" smtClean="0">
              <a:ea typeface="Times New Roman" panose="02020603050405020304" pitchFamily="18" charset="0"/>
            </a:endParaRPr>
          </a:p>
          <a:p>
            <a:pPr marL="285750" indent="-285750" algn="just" fontAlgn="base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ea typeface="Times New Roman" panose="02020603050405020304" pitchFamily="18" charset="0"/>
              </a:rPr>
              <a:t>отсутствие </a:t>
            </a:r>
            <a:r>
              <a:rPr lang="ru-RU" dirty="0">
                <a:ea typeface="Times New Roman" panose="02020603050405020304" pitchFamily="18" charset="0"/>
              </a:rPr>
              <a:t>сопроводительной записки; </a:t>
            </a:r>
            <a:endParaRPr lang="ru-RU" dirty="0" smtClean="0">
              <a:ea typeface="Times New Roman" panose="02020603050405020304" pitchFamily="18" charset="0"/>
            </a:endParaRPr>
          </a:p>
          <a:p>
            <a:pPr marL="285750" indent="-285750" algn="just" fontAlgn="base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ea typeface="Times New Roman" panose="02020603050405020304" pitchFamily="18" charset="0"/>
              </a:rPr>
              <a:t>использование </a:t>
            </a:r>
            <a:r>
              <a:rPr lang="ru-RU" dirty="0">
                <a:ea typeface="Times New Roman" panose="02020603050405020304" pitchFamily="18" charset="0"/>
              </a:rPr>
              <a:t>более 2 часов; </a:t>
            </a:r>
            <a:endParaRPr lang="ru-RU" dirty="0" smtClean="0">
              <a:ea typeface="Times New Roman" panose="02020603050405020304" pitchFamily="18" charset="0"/>
            </a:endParaRPr>
          </a:p>
          <a:p>
            <a:pPr marL="285750" indent="-285750" algn="just" fontAlgn="base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ea typeface="Times New Roman" panose="02020603050405020304" pitchFamily="18" charset="0"/>
              </a:rPr>
              <a:t>закрытие </a:t>
            </a:r>
            <a:r>
              <a:rPr lang="ru-RU" dirty="0">
                <a:ea typeface="Times New Roman" panose="02020603050405020304" pitchFamily="18" charset="0"/>
              </a:rPr>
              <a:t>жгута повязкой или одеждой.</a:t>
            </a:r>
            <a:endParaRPr lang="ru-RU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88" y="2446192"/>
            <a:ext cx="2971301" cy="13420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312" y="4206010"/>
            <a:ext cx="2831472" cy="146376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634428" y="227920"/>
            <a:ext cx="5258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9875" algn="ctr" fontAlgn="base">
              <a:spcBef>
                <a:spcPts val="600"/>
              </a:spcBef>
              <a:spcAft>
                <a:spcPts val="1200"/>
              </a:spcAft>
            </a:pPr>
            <a:r>
              <a:rPr lang="ru-RU" b="1" cap="al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Times New Roman" panose="02020603050405020304" pitchFamily="18" charset="0"/>
              </a:rPr>
              <a:t>Наложение жгута при кровотечениях</a:t>
            </a:r>
          </a:p>
        </p:txBody>
      </p:sp>
    </p:spTree>
    <p:extLst>
      <p:ext uri="{BB962C8B-B14F-4D97-AF65-F5344CB8AC3E}">
        <p14:creationId xmlns:p14="http://schemas.microsoft.com/office/powerpoint/2010/main" val="367639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74765" y="855292"/>
            <a:ext cx="888274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ea typeface="Times New Roman" panose="02020603050405020304" pitchFamily="18" charset="0"/>
              </a:rPr>
              <a:t> </a:t>
            </a:r>
            <a:r>
              <a:rPr lang="ru-RU" dirty="0" smtClean="0">
                <a:ea typeface="Times New Roman" panose="02020603050405020304" pitchFamily="18" charset="0"/>
              </a:rPr>
              <a:t>Усадить </a:t>
            </a:r>
            <a:r>
              <a:rPr lang="ru-RU" dirty="0">
                <a:ea typeface="Times New Roman" panose="02020603050405020304" pitchFamily="18" charset="0"/>
              </a:rPr>
              <a:t>пострадавшего во избежание падения в случае развития обморока.</a:t>
            </a:r>
          </a:p>
          <a:p>
            <a:pPr lvl="0" algn="just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ea typeface="Times New Roman" panose="02020603050405020304" pitchFamily="18" charset="0"/>
              </a:rPr>
              <a:t> Прижать </a:t>
            </a:r>
            <a:r>
              <a:rPr lang="ru-RU" dirty="0">
                <a:ea typeface="Times New Roman" panose="02020603050405020304" pitchFamily="18" charset="0"/>
              </a:rPr>
              <a:t>к ране бинт для ее герметизации. </a:t>
            </a:r>
            <a:r>
              <a:rPr lang="ru-RU" dirty="0" smtClean="0">
                <a:ea typeface="Times New Roman" panose="02020603050405020304" pitchFamily="18" charset="0"/>
              </a:rPr>
              <a:t>Нельзя </a:t>
            </a:r>
            <a:r>
              <a:rPr lang="ru-RU" dirty="0">
                <a:ea typeface="Times New Roman" panose="02020603050405020304" pitchFamily="18" charset="0"/>
              </a:rPr>
              <a:t>менять скатку бинта, даже в случае сильного пропитывания кровью. Следует поверх, пропитанного кровью бинта, приложить чистый.</a:t>
            </a:r>
          </a:p>
          <a:p>
            <a:pPr lvl="0" algn="just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ea typeface="Times New Roman" panose="02020603050405020304" pitchFamily="18" charset="0"/>
              </a:rPr>
              <a:t> Зафиксировать </a:t>
            </a:r>
            <a:r>
              <a:rPr lang="ru-RU" dirty="0">
                <a:ea typeface="Times New Roman" panose="02020603050405020304" pitchFamily="18" charset="0"/>
              </a:rPr>
              <a:t>бинт шапкой-ушанкой, бейсболкой, косынкой или эластичным сетчатым трубчатым бинтом. </a:t>
            </a:r>
            <a:endParaRPr lang="ru-RU" dirty="0" smtClean="0">
              <a:ea typeface="Times New Roman" panose="02020603050405020304" pitchFamily="18" charset="0"/>
            </a:endParaRPr>
          </a:p>
          <a:p>
            <a:pPr lvl="0" algn="just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effectLst/>
                <a:ea typeface="Times New Roman" panose="02020603050405020304" pitchFamily="18" charset="0"/>
              </a:rPr>
              <a:t> Приложить холод </a:t>
            </a:r>
            <a:endParaRPr lang="ru-RU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4765" y="3596476"/>
            <a:ext cx="11247119" cy="253915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base">
              <a:spcAft>
                <a:spcPts val="600"/>
              </a:spcAft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Запомни!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Венозное кровотечение из ран на голове представляет гораздо большую опасность, нежели артериальное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.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algn="just" fontAlgn="base">
              <a:spcAft>
                <a:spcPts val="600"/>
              </a:spcAft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Запомни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!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Если повреждаются артерии на поверхности головы, то неизбежно повреждаются кости черепа и мозговая ткань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.</a:t>
            </a:r>
          </a:p>
          <a:p>
            <a:pPr algn="just" fontAlgn="base">
              <a:spcAft>
                <a:spcPts val="600"/>
              </a:spcAft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Недопустимо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!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Использовать для остановки кровотечения пальцевое прижатие, особенно, в области височных костей.</a:t>
            </a:r>
          </a:p>
          <a:p>
            <a:pPr algn="just" fontAlgn="base">
              <a:spcAft>
                <a:spcPts val="600"/>
              </a:spcAft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Запомни!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Независимо от вида кровотечения,  — как можно скорее приложить к  ране ткань, сложенную в несколько слоев, или скатку бинта  для ее экстренной герметизации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  <p:pic>
        <p:nvPicPr>
          <p:cNvPr id="5122" name="Picture 2" descr="http://www.spas01.ru/netcat_files/Image/S-62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7" t="56507" r="58838" b="17919"/>
          <a:stretch/>
        </p:blipFill>
        <p:spPr bwMode="auto">
          <a:xfrm>
            <a:off x="9562011" y="984912"/>
            <a:ext cx="2050869" cy="223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484" y="228689"/>
            <a:ext cx="9483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600"/>
              </a:spcBef>
              <a:spcAft>
                <a:spcPts val="600"/>
              </a:spcAft>
            </a:pPr>
            <a:r>
              <a:rPr lang="ru-RU" b="1" cap="al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Times New Roman" panose="02020603050405020304" pitchFamily="18" charset="0"/>
              </a:rPr>
              <a:t>Правила остановки кровотечения при ранениях мягких тканей головы</a:t>
            </a:r>
            <a:endParaRPr lang="ru-RU" b="1" cap="all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84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9246" y="419867"/>
            <a:ext cx="7955281" cy="4001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69875" algn="ctr" fontAlgn="base">
              <a:spcBef>
                <a:spcPts val="600"/>
              </a:spcBef>
              <a:spcAft>
                <a:spcPts val="600"/>
              </a:spcAft>
            </a:pPr>
            <a:r>
              <a:rPr lang="ru-RU" sz="2000" b="1" i="1" cap="al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Times New Roman" panose="02020603050405020304" pitchFamily="18" charset="0"/>
              </a:rPr>
              <a:t>Правила оказания помощи в случаях ранения шеи</a:t>
            </a:r>
            <a:endParaRPr lang="ru-RU" sz="2000" b="1" cap="all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  <p:pic>
        <p:nvPicPr>
          <p:cNvPr id="15362" name="Picture 2" descr="http://www.spas01.ru/netcat_files/Image/Krov-2-640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70" y="3128782"/>
            <a:ext cx="4886688" cy="311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3143" y="2007492"/>
            <a:ext cx="109074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ea typeface="Times New Roman" panose="02020603050405020304" pitchFamily="18" charset="0"/>
              </a:rPr>
              <a:t> Усадить пострадавшего во избежание падения в случае развития </a:t>
            </a:r>
            <a:r>
              <a:rPr lang="ru-RU" dirty="0" smtClean="0">
                <a:ea typeface="Times New Roman" panose="02020603050405020304" pitchFamily="18" charset="0"/>
              </a:rPr>
              <a:t>обморока</a:t>
            </a:r>
          </a:p>
          <a:p>
            <a:pPr lvl="0" algn="just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ea typeface="Times New Roman" panose="02020603050405020304" pitchFamily="18" charset="0"/>
              </a:rPr>
              <a:t> Прижать </a:t>
            </a:r>
            <a:r>
              <a:rPr lang="ru-RU" dirty="0">
                <a:ea typeface="Times New Roman" panose="02020603050405020304" pitchFamily="18" charset="0"/>
              </a:rPr>
              <a:t>рану пальцем. Если есть возможность использовать воротник, следует прижать рану через ткань воротника. Подложить под палец любую, много раз сложенную ткань, или валик из </a:t>
            </a:r>
            <a:r>
              <a:rPr lang="ru-RU" dirty="0" smtClean="0">
                <a:ea typeface="Times New Roman" panose="02020603050405020304" pitchFamily="18" charset="0"/>
              </a:rPr>
              <a:t>бинта.</a:t>
            </a:r>
          </a:p>
          <a:p>
            <a:pPr lvl="0" algn="just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ea typeface="Times New Roman" panose="02020603050405020304" pitchFamily="18" charset="0"/>
              </a:rPr>
              <a:t> Прижать </a:t>
            </a:r>
            <a:r>
              <a:rPr lang="ru-RU" dirty="0">
                <a:ea typeface="Times New Roman" panose="02020603050405020304" pitchFamily="18" charset="0"/>
              </a:rPr>
              <a:t>к ране скатку бинта</a:t>
            </a:r>
            <a:r>
              <a:rPr lang="ru-RU" dirty="0" smtClean="0">
                <a:ea typeface="Times New Roman" panose="02020603050405020304" pitchFamily="18" charset="0"/>
              </a:rPr>
              <a:t>.</a:t>
            </a:r>
          </a:p>
          <a:p>
            <a:pPr lvl="0" algn="just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ea typeface="Times New Roman" panose="02020603050405020304" pitchFamily="18" charset="0"/>
              </a:rPr>
              <a:t> </a:t>
            </a:r>
            <a:r>
              <a:rPr lang="ru-RU" dirty="0">
                <a:ea typeface="Times New Roman" panose="02020603050405020304" pitchFamily="18" charset="0"/>
              </a:rPr>
              <a:t>С помощью жгута зафиксировать бинт к ране.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3143" y="1090569"/>
            <a:ext cx="1090748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Запомни! При ранениях шеи необходимо, как можно скорее, сделать экстренную герметизацию раны любой чистой тканью или пальцем.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3143" y="4418156"/>
            <a:ext cx="5532121" cy="135421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base">
              <a:spcAft>
                <a:spcPts val="600"/>
              </a:spcAft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Нельзя!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Отпускать палец даже на секунду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algn="just" fontAlgn="base">
              <a:spcAft>
                <a:spcPts val="600"/>
              </a:spcAft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Нельзя!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Распускать жгут даже на несколько секунд из-за угрозы попадания воздуха в вену</a:t>
            </a:r>
          </a:p>
          <a:p>
            <a:pPr algn="just" fontAlgn="base">
              <a:spcAft>
                <a:spcPts val="600"/>
              </a:spcAft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Нельзя!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Предлагать есть или пить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04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842" y="897115"/>
            <a:ext cx="665435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600" dirty="0" smtClean="0">
                <a:ea typeface="Times New Roman" panose="02020603050405020304" pitchFamily="18" charset="0"/>
              </a:rPr>
              <a:t>Усадить </a:t>
            </a:r>
            <a:r>
              <a:rPr lang="ru-RU" sz="1600" dirty="0">
                <a:ea typeface="Times New Roman" panose="02020603050405020304" pitchFamily="18" charset="0"/>
              </a:rPr>
              <a:t>пострадавшую и наложить жгут на поднятую вверх руку. Прижать пальцем конец жгута к руке пострадавшего и растянуть его с максимальным </a:t>
            </a:r>
            <a:r>
              <a:rPr lang="ru-RU" sz="1600" dirty="0" smtClean="0">
                <a:ea typeface="Times New Roman" panose="02020603050405020304" pitchFamily="18" charset="0"/>
              </a:rPr>
              <a:t>усилием.</a:t>
            </a:r>
          </a:p>
          <a:p>
            <a:pPr marL="342900" lvl="0" indent="-342900" algn="just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600" dirty="0" smtClean="0">
                <a:ea typeface="Times New Roman" panose="02020603050405020304" pitchFamily="18" charset="0"/>
              </a:rPr>
              <a:t>Сделать </a:t>
            </a:r>
            <a:r>
              <a:rPr lang="ru-RU" sz="1600" dirty="0">
                <a:ea typeface="Times New Roman" panose="02020603050405020304" pitchFamily="18" charset="0"/>
              </a:rPr>
              <a:t>несколько оборотов жгута вокруг руки. Убедиться в отсутствии пульса на лучевой артерии и зафиксировать жгут, заведя резиновую петлю застежку за свободный край жгута. Ещё раз убедиться в отсутствии пульса на лучевой </a:t>
            </a:r>
            <a:r>
              <a:rPr lang="ru-RU" sz="1600" dirty="0" smtClean="0">
                <a:ea typeface="Times New Roman" panose="02020603050405020304" pitchFamily="18" charset="0"/>
              </a:rPr>
              <a:t>артерии.</a:t>
            </a:r>
          </a:p>
          <a:p>
            <a:pPr marL="342900" lvl="0" indent="-342900" algn="just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ru-RU" sz="1600" dirty="0">
                <a:ea typeface="Times New Roman" panose="02020603050405020304" pitchFamily="18" charset="0"/>
              </a:rPr>
              <a:t>Наложить на рану стерильную повязку и ещё раз проконтролировать пульс.</a:t>
            </a:r>
          </a:p>
          <a:p>
            <a:pPr marL="342900" lvl="0" indent="-342900" algn="just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ru-RU" sz="1600" dirty="0">
                <a:ea typeface="Times New Roman" panose="02020603050405020304" pitchFamily="18" charset="0"/>
              </a:rPr>
              <a:t>Вложить записку о времени наложения жгута и зафиксировать руку с помощью транспортной шины, бинта, косынки или с помощью одежды</a:t>
            </a:r>
            <a:r>
              <a:rPr lang="ru-RU" sz="1600" dirty="0" smtClean="0"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03121" y="136977"/>
            <a:ext cx="795528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69875" algn="ctr" fontAlgn="base">
              <a:spcBef>
                <a:spcPts val="600"/>
              </a:spcBef>
              <a:spcAft>
                <a:spcPts val="600"/>
              </a:spcAft>
            </a:pPr>
            <a:r>
              <a:rPr lang="ru-RU" sz="2000" b="1" i="1" cap="al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Times New Roman" panose="02020603050405020304" pitchFamily="18" charset="0"/>
              </a:rPr>
              <a:t>Правила </a:t>
            </a:r>
            <a:r>
              <a:rPr lang="ru-RU" sz="2000" b="1" i="1" cap="all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Times New Roman" panose="02020603050405020304" pitchFamily="18" charset="0"/>
              </a:rPr>
              <a:t>оказания </a:t>
            </a:r>
            <a:r>
              <a:rPr lang="ru-RU" sz="2000" b="1" i="1" cap="al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Times New Roman" panose="02020603050405020304" pitchFamily="18" charset="0"/>
              </a:rPr>
              <a:t>первой помощи в случае сильного кровотечения из ран плеча, предплечья и ладони</a:t>
            </a:r>
            <a:endParaRPr lang="ru-RU" sz="2000" b="1" cap="all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  <p:pic>
        <p:nvPicPr>
          <p:cNvPr id="16386" name="Picture 2" descr="http://www.spas01.ru/netcat_files/Image/Krov-23-640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514" y="2927748"/>
            <a:ext cx="4889530" cy="210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www.spas01.ru/netcat_files/Image/Krov-20-640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868" y="897115"/>
            <a:ext cx="4985176" cy="20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71842" y="4405768"/>
            <a:ext cx="66543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Aft>
                <a:spcPts val="300"/>
              </a:spcAft>
              <a:buFont typeface="+mj-lt"/>
              <a:buAutoNum type="arabicPeriod" startAt="5"/>
            </a:pPr>
            <a:r>
              <a:rPr lang="ru-RU" sz="1600" dirty="0">
                <a:ea typeface="Times New Roman" panose="02020603050405020304" pitchFamily="18" charset="0"/>
              </a:rPr>
              <a:t>Через каждые 30-40 минут, независимо от времени года, следует снимать жгут на 20-30 секунд (до </a:t>
            </a:r>
            <a:r>
              <a:rPr lang="ru-RU" sz="1600" dirty="0" err="1">
                <a:ea typeface="Times New Roman" panose="02020603050405020304" pitchFamily="18" charset="0"/>
              </a:rPr>
              <a:t>порозовнения</a:t>
            </a:r>
            <a:r>
              <a:rPr lang="ru-RU" sz="1600" dirty="0">
                <a:ea typeface="Times New Roman" panose="02020603050405020304" pitchFamily="18" charset="0"/>
              </a:rPr>
              <a:t> кожи ниже его наложения). </a:t>
            </a:r>
            <a:r>
              <a:rPr lang="ru-RU" sz="1600" dirty="0" smtClean="0">
                <a:ea typeface="Times New Roman" panose="02020603050405020304" pitchFamily="18" charset="0"/>
              </a:rPr>
              <a:t>Время</a:t>
            </a:r>
            <a:r>
              <a:rPr lang="ru-RU" sz="1600" dirty="0">
                <a:ea typeface="Times New Roman" panose="02020603050405020304" pitchFamily="18" charset="0"/>
              </a:rPr>
              <a:t>, указанное в записке, не менять</a:t>
            </a:r>
            <a:r>
              <a:rPr lang="ru-RU" sz="1600" dirty="0" smtClean="0">
                <a:ea typeface="Times New Roman" panose="02020603050405020304" pitchFamily="18" charset="0"/>
              </a:rPr>
              <a:t>.</a:t>
            </a:r>
            <a:endParaRPr lang="ru-RU" sz="1600" dirty="0"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842" y="5300191"/>
            <a:ext cx="1147616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ru-RU" sz="1600" dirty="0">
                <a:ea typeface="Times New Roman" panose="02020603050405020304" pitchFamily="18" charset="0"/>
              </a:rPr>
              <a:t>Если после наложения жгута рука начала отекать и синеть, нужно немедленно снять жгут и наложить заново под контролем пульса на лучевой артерии.</a:t>
            </a:r>
          </a:p>
          <a:p>
            <a:pPr marL="342900" lvl="0" indent="-342900" algn="just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ru-RU" sz="1600" dirty="0">
                <a:ea typeface="Times New Roman" panose="02020603050405020304" pitchFamily="18" charset="0"/>
              </a:rPr>
              <a:t>Если порвалась резиновая петля-застежка, нужно, не снимая жгут, завязать новый узелок на петле-застежке и  зафиксировать жгут.</a:t>
            </a:r>
          </a:p>
        </p:txBody>
      </p:sp>
    </p:spTree>
    <p:extLst>
      <p:ext uri="{BB962C8B-B14F-4D97-AF65-F5344CB8AC3E}">
        <p14:creationId xmlns:p14="http://schemas.microsoft.com/office/powerpoint/2010/main" val="373844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3955" y="1994395"/>
            <a:ext cx="7037074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700" dirty="0">
                <a:ea typeface="Times New Roman" panose="02020603050405020304" pitchFamily="18" charset="0"/>
              </a:rPr>
              <a:t>Прижать бедренную артерию кулаком чуть ниже паховой складки. Если первая попытка оказалась неудачной, то сместить кулак чуть выше или ниже и найти точку эффективного прижатия, на которую затем приложить опорный твёрдый предмет</a:t>
            </a:r>
            <a:r>
              <a:rPr lang="ru-RU" sz="1700" dirty="0" smtClean="0"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700" dirty="0" smtClean="0"/>
              <a:t>Наложить </a:t>
            </a:r>
            <a:r>
              <a:rPr lang="ru-RU" sz="1700" dirty="0"/>
              <a:t>жгут на бедро через гладкий твёрдый предмет, например, скатку бинта, и убедиться, что кровотечение остановлено. Вложить записку с указанием времени наложения жгута</a:t>
            </a:r>
            <a:r>
              <a:rPr lang="ru-RU" sz="1700" dirty="0" smtClean="0"/>
              <a:t>.</a:t>
            </a:r>
          </a:p>
          <a:p>
            <a:pPr marL="342900" lvl="0" indent="-342900" algn="just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700" dirty="0" smtClean="0">
                <a:ea typeface="Times New Roman" panose="02020603050405020304" pitchFamily="18" charset="0"/>
              </a:rPr>
              <a:t>Ни </a:t>
            </a:r>
            <a:r>
              <a:rPr lang="ru-RU" sz="1700" dirty="0">
                <a:ea typeface="Times New Roman" panose="02020603050405020304" pitchFamily="18" charset="0"/>
              </a:rPr>
              <a:t>в коем случае не снимать жгут до прибытия медицинских </a:t>
            </a:r>
            <a:r>
              <a:rPr lang="ru-RU" sz="1700" dirty="0" smtClean="0">
                <a:ea typeface="Times New Roman" panose="02020603050405020304" pitchFamily="18" charset="0"/>
              </a:rPr>
              <a:t>работников</a:t>
            </a:r>
            <a:r>
              <a:rPr lang="ru-RU" sz="1700" dirty="0">
                <a:ea typeface="Times New Roman" panose="02020603050405020304" pitchFamily="18" charset="0"/>
              </a:rPr>
              <a:t>.</a:t>
            </a:r>
            <a:endParaRPr lang="ru-RU" sz="1700" dirty="0" smtClean="0"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90059" y="1064440"/>
            <a:ext cx="795528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69875" algn="ctr" fontAlgn="base">
              <a:spcBef>
                <a:spcPts val="600"/>
              </a:spcBef>
              <a:spcAft>
                <a:spcPts val="600"/>
              </a:spcAft>
            </a:pPr>
            <a:r>
              <a:rPr lang="ru-RU" sz="2000" b="1" i="1" cap="al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Times New Roman" panose="02020603050405020304" pitchFamily="18" charset="0"/>
              </a:rPr>
              <a:t>Правила оказания первой помощи при сильном кровотечении из нижней конечности</a:t>
            </a:r>
            <a:endParaRPr lang="ru-RU" sz="2000" b="1" cap="all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  <p:pic>
        <p:nvPicPr>
          <p:cNvPr id="17410" name="Picture 2" descr="http://www.spas01.ru/netcat_files/Image/Krov-31-500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095" y="2005570"/>
            <a:ext cx="3827410" cy="182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www.spas01.ru/netcat_files/Image/Krov-30-500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161" y="3828223"/>
            <a:ext cx="3469278" cy="192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57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40526" y="1577996"/>
            <a:ext cx="10607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600"/>
              </a:spcBef>
              <a:spcAft>
                <a:spcPts val="600"/>
              </a:spcAft>
            </a:pPr>
            <a:r>
              <a:rPr lang="ru-RU" sz="2000" cap="all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Капиллярное </a:t>
            </a:r>
            <a:r>
              <a:rPr lang="ru-RU" sz="2000" cap="all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кровотечение</a:t>
            </a:r>
            <a:endParaRPr lang="ru-RU" sz="2000" cap="all" dirty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4366" y="2355000"/>
            <a:ext cx="10363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ea typeface="Times New Roman" panose="02020603050405020304" pitchFamily="18" charset="0"/>
              </a:rPr>
              <a:t>Приподнять раненную руку или ногу чуть выше уровня сердца</a:t>
            </a:r>
            <a:endParaRPr lang="ru-RU" sz="3200" dirty="0">
              <a:ea typeface="Times New Roman" panose="02020603050405020304" pitchFamily="18" charset="0"/>
            </a:endParaRPr>
          </a:p>
          <a:p>
            <a:pPr marL="285750" indent="-285750" algn="just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ea typeface="Times New Roman" panose="02020603050405020304" pitchFamily="18" charset="0"/>
              </a:rPr>
              <a:t>Обработать кожу возле раны антисептическим средством, поверх наложить бактерицидный пластырь</a:t>
            </a:r>
            <a:endParaRPr lang="ru-RU" sz="3200" dirty="0">
              <a:ea typeface="Times New Roman" panose="02020603050405020304" pitchFamily="18" charset="0"/>
            </a:endParaRPr>
          </a:p>
          <a:p>
            <a:pPr marL="285750" indent="-285750" algn="just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ea typeface="Times New Roman" panose="02020603050405020304" pitchFamily="18" charset="0"/>
              </a:rPr>
              <a:t>При серьёзном кровотечении наложить </a:t>
            </a:r>
            <a:r>
              <a:rPr lang="ru-RU" dirty="0" smtClean="0">
                <a:ea typeface="Times New Roman" panose="02020603050405020304" pitchFamily="18" charset="0"/>
              </a:rPr>
              <a:t> или давящую </a:t>
            </a:r>
            <a:r>
              <a:rPr lang="ru-RU" dirty="0">
                <a:ea typeface="Times New Roman" panose="02020603050405020304" pitchFamily="18" charset="0"/>
              </a:rPr>
              <a:t>повязку</a:t>
            </a:r>
            <a:endParaRPr lang="ru-RU" sz="3200" dirty="0">
              <a:ea typeface="Times New Roman" panose="02020603050405020304" pitchFamily="18" charset="0"/>
            </a:endParaRPr>
          </a:p>
          <a:p>
            <a:pPr marL="285750" indent="-285750" algn="just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ea typeface="Times New Roman" panose="02020603050405020304" pitchFamily="18" charset="0"/>
              </a:rPr>
              <a:t>Если кровопотеря очень сильная, по максимуму согнуть руку или ногу выше раны</a:t>
            </a:r>
            <a:endParaRPr lang="ru-RU" sz="3200" dirty="0">
              <a:ea typeface="Times New Roman" panose="02020603050405020304" pitchFamily="18" charset="0"/>
            </a:endParaRPr>
          </a:p>
          <a:p>
            <a:pPr marL="285750" indent="-285750" algn="just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ea typeface="Times New Roman" panose="02020603050405020304" pitchFamily="18" charset="0"/>
              </a:rPr>
              <a:t>Положить на травмированный участок «холод»</a:t>
            </a:r>
            <a:endParaRPr lang="ru-RU" sz="3200" dirty="0">
              <a:ea typeface="Times New Roman" panose="02020603050405020304" pitchFamily="18" charset="0"/>
            </a:endParaRPr>
          </a:p>
          <a:p>
            <a:pPr marL="285750" indent="-285750" algn="just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ea typeface="Times New Roman" panose="02020603050405020304" pitchFamily="18" charset="0"/>
              </a:rPr>
              <a:t>Запрещено касаться раны руками (даже чистыми)</a:t>
            </a:r>
            <a:endParaRPr lang="ru-RU" sz="32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6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5394" y="319772"/>
            <a:ext cx="1090748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600"/>
              </a:spcBef>
              <a:spcAft>
                <a:spcPts val="600"/>
              </a:spcAft>
            </a:pPr>
            <a:r>
              <a:rPr lang="ru-RU" sz="2000" cap="al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Внутреннее кровотечение</a:t>
            </a:r>
          </a:p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b="1" i="1" u="sng" dirty="0" smtClean="0">
                <a:ea typeface="Times New Roman" panose="02020603050405020304" pitchFamily="18" charset="0"/>
              </a:rPr>
              <a:t>Симптомы</a:t>
            </a:r>
            <a:r>
              <a:rPr lang="ru-RU" b="1" i="1" u="sng" dirty="0">
                <a:ea typeface="Times New Roman" panose="02020603050405020304" pitchFamily="18" charset="0"/>
              </a:rPr>
              <a:t>:</a:t>
            </a:r>
            <a:endParaRPr lang="ru-RU" sz="3200" i="1" u="sng" dirty="0">
              <a:ea typeface="Times New Roman" panose="02020603050405020304" pitchFamily="18" charset="0"/>
            </a:endParaRPr>
          </a:p>
          <a:p>
            <a:pPr marL="285750" lvl="0" indent="-285750" algn="just" fontAlgn="base">
              <a:spcBef>
                <a:spcPts val="60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dirty="0" smtClean="0">
                <a:ea typeface="Times New Roman" panose="02020603050405020304" pitchFamily="18" charset="0"/>
              </a:rPr>
              <a:t> головокружение</a:t>
            </a:r>
            <a:r>
              <a:rPr lang="ru-RU" dirty="0">
                <a:ea typeface="Times New Roman" panose="02020603050405020304" pitchFamily="18" charset="0"/>
              </a:rPr>
              <a:t>, одышка, прогрессирующая слабость, вялость, быстрая утомляемость, сонливость, шум в ушах, жажда, потемнение в глазах;</a:t>
            </a:r>
            <a:endParaRPr lang="ru-RU" sz="3200" dirty="0">
              <a:ea typeface="Times New Roman" panose="02020603050405020304" pitchFamily="18" charset="0"/>
            </a:endParaRPr>
          </a:p>
          <a:p>
            <a:pPr marL="285750" lvl="0" indent="-285750" algn="just" fontAlgn="base">
              <a:spcBef>
                <a:spcPts val="60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dirty="0" smtClean="0">
                <a:ea typeface="Times New Roman" panose="02020603050405020304" pitchFamily="18" charset="0"/>
              </a:rPr>
              <a:t> возможны </a:t>
            </a:r>
            <a:r>
              <a:rPr lang="ru-RU" dirty="0">
                <a:ea typeface="Times New Roman" panose="02020603050405020304" pitchFamily="18" charset="0"/>
              </a:rPr>
              <a:t>потеря сознания, обморок;</a:t>
            </a:r>
            <a:endParaRPr lang="ru-RU" sz="3200" dirty="0">
              <a:ea typeface="Times New Roman" panose="02020603050405020304" pitchFamily="18" charset="0"/>
            </a:endParaRPr>
          </a:p>
          <a:p>
            <a:pPr marL="285750" lvl="0" indent="-285750" algn="just" fontAlgn="base">
              <a:spcBef>
                <a:spcPts val="60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dirty="0" smtClean="0">
                <a:ea typeface="Times New Roman" panose="02020603050405020304" pitchFamily="18" charset="0"/>
              </a:rPr>
              <a:t> дыхание </a:t>
            </a:r>
            <a:r>
              <a:rPr lang="ru-RU" dirty="0">
                <a:ea typeface="Times New Roman" panose="02020603050405020304" pitchFamily="18" charset="0"/>
              </a:rPr>
              <a:t>учащенное, поверхностное;</a:t>
            </a:r>
            <a:endParaRPr lang="ru-RU" sz="3200" dirty="0">
              <a:ea typeface="Times New Roman" panose="02020603050405020304" pitchFamily="18" charset="0"/>
            </a:endParaRPr>
          </a:p>
          <a:p>
            <a:pPr marL="285750" lvl="0" indent="-285750" algn="just" fontAlgn="base">
              <a:spcBef>
                <a:spcPts val="60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dirty="0" smtClean="0">
                <a:ea typeface="Times New Roman" panose="02020603050405020304" pitchFamily="18" charset="0"/>
              </a:rPr>
              <a:t> пульс </a:t>
            </a:r>
            <a:r>
              <a:rPr lang="ru-RU" dirty="0">
                <a:ea typeface="Times New Roman" panose="02020603050405020304" pitchFamily="18" charset="0"/>
              </a:rPr>
              <a:t>частый, слабый.</a:t>
            </a:r>
            <a:endParaRPr lang="ru-RU" sz="3200" dirty="0">
              <a:ea typeface="Times New Roman" panose="02020603050405020304" pitchFamily="18" charset="0"/>
            </a:endParaRPr>
          </a:p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b="1" i="1" u="sng" dirty="0">
                <a:ea typeface="Times New Roman" panose="02020603050405020304" pitchFamily="18" charset="0"/>
              </a:rPr>
              <a:t>Первая помощь:</a:t>
            </a:r>
            <a:endParaRPr lang="ru-RU" sz="3200" i="1" u="sng" dirty="0">
              <a:ea typeface="Times New Roman" panose="02020603050405020304" pitchFamily="18" charset="0"/>
            </a:endParaRPr>
          </a:p>
          <a:p>
            <a:pPr marL="342900" indent="-342900" algn="just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ea typeface="Times New Roman" panose="02020603050405020304" pitchFamily="18" charset="0"/>
              </a:rPr>
              <a:t>Обеспечить </a:t>
            </a:r>
            <a:r>
              <a:rPr lang="ru-RU" dirty="0">
                <a:ea typeface="Times New Roman" panose="02020603050405020304" pitchFamily="18" charset="0"/>
              </a:rPr>
              <a:t>положение «лежа на спине» с приподнятыми в коленях ногами.</a:t>
            </a:r>
            <a:endParaRPr lang="ru-RU" sz="3200" dirty="0">
              <a:ea typeface="Times New Roman" panose="02020603050405020304" pitchFamily="18" charset="0"/>
            </a:endParaRPr>
          </a:p>
          <a:p>
            <a:pPr marL="342900" indent="-342900" algn="just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ea typeface="Times New Roman" panose="02020603050405020304" pitchFamily="18" charset="0"/>
              </a:rPr>
              <a:t>Обязательно </a:t>
            </a:r>
            <a:r>
              <a:rPr lang="ru-RU" dirty="0">
                <a:ea typeface="Times New Roman" panose="02020603050405020304" pitchFamily="18" charset="0"/>
              </a:rPr>
              <a:t>ослабить поясной ремень.</a:t>
            </a:r>
            <a:endParaRPr lang="ru-RU" sz="3200" dirty="0">
              <a:ea typeface="Times New Roman" panose="02020603050405020304" pitchFamily="18" charset="0"/>
            </a:endParaRPr>
          </a:p>
          <a:p>
            <a:pPr marL="342900" indent="-342900" algn="just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ea typeface="Times New Roman" panose="02020603050405020304" pitchFamily="18" charset="0"/>
              </a:rPr>
              <a:t>Приложить </a:t>
            </a:r>
            <a:r>
              <a:rPr lang="ru-RU" dirty="0">
                <a:ea typeface="Times New Roman" panose="02020603050405020304" pitchFamily="18" charset="0"/>
              </a:rPr>
              <a:t>к животу холод.</a:t>
            </a:r>
            <a:endParaRPr lang="ru-RU" sz="3200" dirty="0">
              <a:ea typeface="Times New Roman" panose="02020603050405020304" pitchFamily="18" charset="0"/>
            </a:endParaRPr>
          </a:p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ea typeface="Times New Roman" panose="02020603050405020304" pitchFamily="18" charset="0"/>
              </a:rPr>
              <a:t>При </a:t>
            </a:r>
            <a:r>
              <a:rPr lang="ru-RU" b="1" dirty="0">
                <a:ea typeface="Times New Roman" panose="02020603050405020304" pitchFamily="18" charset="0"/>
              </a:rPr>
              <a:t>кровотечениях в полость рта</a:t>
            </a:r>
            <a:r>
              <a:rPr lang="ru-RU" dirty="0">
                <a:ea typeface="Times New Roman" panose="02020603050405020304" pitchFamily="18" charset="0"/>
              </a:rPr>
              <a:t> - уложить на живот, повернуть голову в сторону</a:t>
            </a:r>
            <a:r>
              <a:rPr lang="ru-RU" dirty="0" smtClean="0">
                <a:ea typeface="Times New Roman" panose="02020603050405020304" pitchFamily="18" charset="0"/>
              </a:rPr>
              <a:t>.</a:t>
            </a:r>
            <a:endParaRPr lang="ru-RU" sz="3200" dirty="0"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5394" y="6123152"/>
            <a:ext cx="508145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НЕЛЬЗЯ!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Предлагать обильное питье и пищу.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5394" y="5305752"/>
            <a:ext cx="1090748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Категорически запрещено!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В случаях сильных болей в животе предлагать обезболивающие и спазмолитические таблетки. 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2149" y="2192212"/>
            <a:ext cx="10659292" cy="25237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70510"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ea typeface="Times New Roman" panose="02020603050405020304" pitchFamily="18" charset="0"/>
              </a:rPr>
              <a:t>1</a:t>
            </a:r>
            <a:r>
              <a:rPr lang="ru-RU" dirty="0">
                <a:ea typeface="Times New Roman" panose="02020603050405020304" pitchFamily="18" charset="0"/>
              </a:rPr>
              <a:t>. Положить пострадавшего на спину.</a:t>
            </a:r>
          </a:p>
          <a:p>
            <a:pPr indent="270510"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ea typeface="Times New Roman" panose="02020603050405020304" pitchFamily="18" charset="0"/>
              </a:rPr>
              <a:t>2. Убедиться в наличии пульса на сонной артерии.</a:t>
            </a:r>
          </a:p>
          <a:p>
            <a:pPr indent="270510"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ea typeface="Times New Roman" panose="02020603050405020304" pitchFamily="18" charset="0"/>
              </a:rPr>
              <a:t>3. Расстегнуть ворот одежды.</a:t>
            </a:r>
          </a:p>
          <a:p>
            <a:pPr indent="270510"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ea typeface="Times New Roman" panose="02020603050405020304" pitchFamily="18" charset="0"/>
              </a:rPr>
              <a:t>4. Ослабить поясной ремень.</a:t>
            </a:r>
          </a:p>
          <a:p>
            <a:pPr indent="270510"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ea typeface="Times New Roman" panose="02020603050405020304" pitchFamily="18" charset="0"/>
              </a:rPr>
              <a:t>5. Приподнять ноги.</a:t>
            </a:r>
          </a:p>
          <a:p>
            <a:pPr indent="270510"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ea typeface="Times New Roman" panose="02020603050405020304" pitchFamily="18" charset="0"/>
              </a:rPr>
              <a:t>6. Поднести к носу ватку с нашатырным </a:t>
            </a:r>
            <a:r>
              <a:rPr lang="ru-RU" dirty="0" smtClean="0">
                <a:ea typeface="Times New Roman" panose="02020603050405020304" pitchFamily="18" charset="0"/>
              </a:rPr>
              <a:t>спиртом (не </a:t>
            </a:r>
            <a:r>
              <a:rPr lang="ru-RU" dirty="0">
                <a:ea typeface="Times New Roman" panose="02020603050405020304" pitchFamily="18" charset="0"/>
              </a:rPr>
              <a:t>более 1-2 капель </a:t>
            </a:r>
            <a:r>
              <a:rPr lang="ru-RU" dirty="0" smtClean="0">
                <a:ea typeface="Times New Roman" panose="02020603050405020304" pitchFamily="18" charset="0"/>
              </a:rPr>
              <a:t>спирта).</a:t>
            </a:r>
            <a:endParaRPr lang="ru-RU" dirty="0"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7480" y="1482353"/>
            <a:ext cx="74086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cap="all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Times New Roman" panose="02020603050405020304" pitchFamily="18" charset="0"/>
              </a:rPr>
              <a:t>Правила первой медицинской помощи при Обмороке</a:t>
            </a:r>
            <a:endParaRPr lang="ru-RU" sz="2000" cap="all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595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4584" y="1183422"/>
            <a:ext cx="10659292" cy="404726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sz="1700" dirty="0" smtClean="0">
                <a:ea typeface="Times New Roman" panose="02020603050405020304" pitchFamily="18" charset="0"/>
              </a:rPr>
              <a:t>1</a:t>
            </a:r>
            <a:r>
              <a:rPr lang="ru-RU" sz="1700" dirty="0">
                <a:ea typeface="Times New Roman" panose="02020603050405020304" pitchFamily="18" charset="0"/>
              </a:rPr>
              <a:t>. Перенести в тень или прохладное место.</a:t>
            </a:r>
          </a:p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sz="1700" dirty="0">
                <a:ea typeface="Times New Roman" panose="02020603050405020304" pitchFamily="18" charset="0"/>
              </a:rPr>
              <a:t>2. Приложить холод к голове, груди, животу, стопам и ладоням. </a:t>
            </a:r>
          </a:p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sz="1700" dirty="0" smtClean="0">
                <a:ea typeface="Times New Roman" panose="02020603050405020304" pitchFamily="18" charset="0"/>
              </a:rPr>
              <a:t>3</a:t>
            </a:r>
            <a:r>
              <a:rPr lang="ru-RU" sz="1700" dirty="0">
                <a:ea typeface="Times New Roman" panose="02020603050405020304" pitchFamily="18" charset="0"/>
              </a:rPr>
              <a:t>. Предложить холодную воду.</a:t>
            </a:r>
          </a:p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sz="1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ЗАПОМНИ!  Для предотвращения повторных обмороков следует, как можно скорее, предложить большое количество прохладной жидкости.</a:t>
            </a:r>
          </a:p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sz="1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ЗАПОМНИ</a:t>
            </a:r>
            <a:r>
              <a:rPr lang="ru-RU" sz="1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!  В качестве холода можно использовать (бутылки с холодной водой, или простыни и полотенца, смоченные холодной водой) отдельно к лицу, груди, животу, стопам и ладоням</a:t>
            </a:r>
          </a:p>
          <a:p>
            <a:pPr marL="285750" indent="-285750" algn="just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700" dirty="0" smtClean="0">
                <a:ea typeface="Times New Roman" panose="02020603050405020304" pitchFamily="18" charset="0"/>
              </a:rPr>
              <a:t>Если </a:t>
            </a:r>
            <a:r>
              <a:rPr lang="ru-RU" sz="1700" dirty="0">
                <a:ea typeface="Times New Roman" panose="02020603050405020304" pitchFamily="18" charset="0"/>
              </a:rPr>
              <a:t>у </a:t>
            </a:r>
            <a:r>
              <a:rPr lang="ru-RU" sz="1700" dirty="0" smtClean="0">
                <a:ea typeface="Times New Roman" panose="02020603050405020304" pitchFamily="18" charset="0"/>
              </a:rPr>
              <a:t>пострадавшего </a:t>
            </a:r>
            <a:r>
              <a:rPr lang="ru-RU" sz="1700" dirty="0">
                <a:ea typeface="Times New Roman" panose="02020603050405020304" pitchFamily="18" charset="0"/>
              </a:rPr>
              <a:t>очень бледное </a:t>
            </a:r>
            <a:r>
              <a:rPr lang="ru-RU" sz="1700" dirty="0" smtClean="0">
                <a:ea typeface="Times New Roman" panose="02020603050405020304" pitchFamily="18" charset="0"/>
              </a:rPr>
              <a:t>лицо - приложить </a:t>
            </a:r>
            <a:r>
              <a:rPr lang="ru-RU" sz="1700" dirty="0">
                <a:ea typeface="Times New Roman" panose="02020603050405020304" pitchFamily="18" charset="0"/>
              </a:rPr>
              <a:t>холод к голове и приподнять </a:t>
            </a:r>
            <a:r>
              <a:rPr lang="ru-RU" sz="1700" dirty="0" smtClean="0">
                <a:ea typeface="Times New Roman" panose="02020603050405020304" pitchFamily="18" charset="0"/>
              </a:rPr>
              <a:t>ноги.</a:t>
            </a:r>
          </a:p>
          <a:p>
            <a:pPr marL="285750" indent="-285750" algn="just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700" dirty="0" smtClean="0">
                <a:ea typeface="Times New Roman" panose="02020603050405020304" pitchFamily="18" charset="0"/>
              </a:rPr>
              <a:t>Если </a:t>
            </a:r>
            <a:r>
              <a:rPr lang="ru-RU" sz="1700" dirty="0">
                <a:ea typeface="Times New Roman" panose="02020603050405020304" pitchFamily="18" charset="0"/>
              </a:rPr>
              <a:t>у </a:t>
            </a:r>
            <a:r>
              <a:rPr lang="ru-RU" sz="1700" dirty="0" smtClean="0">
                <a:ea typeface="Times New Roman" panose="02020603050405020304" pitchFamily="18" charset="0"/>
              </a:rPr>
              <a:t>пострадавшего </a:t>
            </a:r>
            <a:r>
              <a:rPr lang="ru-RU" sz="1700" dirty="0">
                <a:ea typeface="Times New Roman" panose="02020603050405020304" pitchFamily="18" charset="0"/>
              </a:rPr>
              <a:t>очень красное лицо и отмечаются судорожные </a:t>
            </a:r>
            <a:r>
              <a:rPr lang="ru-RU" sz="1700" dirty="0" smtClean="0">
                <a:ea typeface="Times New Roman" panose="02020603050405020304" pitchFamily="18" charset="0"/>
              </a:rPr>
              <a:t>подергивания - приложить </a:t>
            </a:r>
            <a:r>
              <a:rPr lang="ru-RU" sz="1700" dirty="0">
                <a:ea typeface="Times New Roman" panose="02020603050405020304" pitchFamily="18" charset="0"/>
              </a:rPr>
              <a:t>холод к </a:t>
            </a:r>
            <a:r>
              <a:rPr lang="ru-RU" sz="1700" dirty="0" smtClean="0">
                <a:ea typeface="Times New Roman" panose="02020603050405020304" pitchFamily="18" charset="0"/>
              </a:rPr>
              <a:t>голове, </a:t>
            </a:r>
            <a:r>
              <a:rPr lang="ru-RU" sz="1700" cap="all" dirty="0" smtClean="0">
                <a:ea typeface="Times New Roman" panose="02020603050405020304" pitchFamily="18" charset="0"/>
              </a:rPr>
              <a:t>Нельзя</a:t>
            </a:r>
            <a:r>
              <a:rPr lang="ru-RU" sz="1700" dirty="0" smtClean="0">
                <a:ea typeface="Times New Roman" panose="02020603050405020304" pitchFamily="18" charset="0"/>
              </a:rPr>
              <a:t> </a:t>
            </a:r>
            <a:r>
              <a:rPr lang="ru-RU" sz="1700" dirty="0">
                <a:ea typeface="Times New Roman" panose="02020603050405020304" pitchFamily="18" charset="0"/>
              </a:rPr>
              <a:t>приподнимать </a:t>
            </a:r>
            <a:r>
              <a:rPr lang="ru-RU" sz="1700" dirty="0" smtClean="0">
                <a:ea typeface="Times New Roman" panose="02020603050405020304" pitchFamily="18" charset="0"/>
              </a:rPr>
              <a:t>ноги.</a:t>
            </a:r>
          </a:p>
          <a:p>
            <a:pPr marL="285750" indent="-285750" algn="just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700" dirty="0" smtClean="0">
                <a:ea typeface="Times New Roman" panose="02020603050405020304" pitchFamily="18" charset="0"/>
              </a:rPr>
              <a:t>Если появилось чувство нехватки воздуха, одышка или боли в груди - обеспечить положение полусидя.</a:t>
            </a:r>
            <a:endParaRPr lang="ru-RU" sz="1700" dirty="0"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4584" y="5558897"/>
            <a:ext cx="1065929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ea typeface="Times New Roman" panose="02020603050405020304" pitchFamily="18" charset="0"/>
              </a:rPr>
              <a:t>ЕСЛИ В ТЕЧЕНИЕ ТРЕХ МИНУТ ПОСТРАДАВШИЙ НЕ ПРИХОДИТ В СОЗНАНИЕ, ЕГО СЛЕДУЕТ СКОРЕЕ ПОВЕРНУТЬ НА ЖИВОТ И ПРИЛОЖИТЬ К ГОЛОВЕ ХОЛОД.</a:t>
            </a:r>
            <a:endParaRPr lang="ru-RU" dirty="0"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4585" y="649984"/>
            <a:ext cx="10659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ctr" fontAlgn="base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Times New Roman" panose="02020603050405020304" pitchFamily="18" charset="0"/>
              </a:rPr>
              <a:t>ОБМОРОК ВСЛЕДСТВИЕ ТЕПЛОВОГО ИЛИ СОЛНЕЧНОГО УДАРА</a:t>
            </a:r>
          </a:p>
        </p:txBody>
      </p:sp>
    </p:spTree>
    <p:extLst>
      <p:ext uri="{BB962C8B-B14F-4D97-AF65-F5344CB8AC3E}">
        <p14:creationId xmlns:p14="http://schemas.microsoft.com/office/powerpoint/2010/main" val="142835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11093" y="161499"/>
            <a:ext cx="3786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70510" algn="just" fontAlgn="base">
              <a:spcAft>
                <a:spcPts val="300"/>
              </a:spcAft>
            </a:pPr>
            <a:r>
              <a:rPr lang="ru-RU" cap="al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Первая помощь при </a:t>
            </a:r>
            <a:r>
              <a:rPr lang="ru-RU" cap="all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ожогах</a:t>
            </a:r>
            <a:endParaRPr lang="ru-RU" sz="3200" cap="all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2807" y="818214"/>
            <a:ext cx="11046823" cy="5416868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indent="270510" algn="ctr" fontAlgn="base">
              <a:spcAft>
                <a:spcPts val="300"/>
              </a:spcAft>
            </a:pPr>
            <a:r>
              <a:rPr lang="ru-RU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ПРАВИЛА ОКАЗАНИЯ ПОМОЩИ В СЛУЧАЯХ ТЕРМИЧЕСКИХ ОЖОГОВ </a:t>
            </a:r>
            <a:endParaRPr lang="ru-RU" dirty="0" smtClean="0">
              <a:solidFill>
                <a:srgbClr val="0070C0"/>
              </a:solidFill>
              <a:latin typeface="+mj-lt"/>
              <a:ea typeface="Times New Roman" panose="02020603050405020304" pitchFamily="18" charset="0"/>
            </a:endParaRPr>
          </a:p>
          <a:p>
            <a:pPr indent="270510" algn="ctr" fontAlgn="base">
              <a:spcAft>
                <a:spcPts val="300"/>
              </a:spcAft>
            </a:pPr>
            <a:r>
              <a:rPr lang="ru-RU" dirty="0" smtClean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БЕЗ </a:t>
            </a:r>
            <a:r>
              <a:rPr lang="ru-RU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ПОВРЕЖДЕНИЯ ЦЕЛОСТНОСТИ КОЖИ И ОЖОГОВЫХ ПУЗЫРЕЙ</a:t>
            </a:r>
          </a:p>
          <a:p>
            <a:pPr marL="0" lvl="1" fontAlgn="base">
              <a:spcAft>
                <a:spcPts val="300"/>
              </a:spcAft>
              <a:buFont typeface="+mj-lt"/>
              <a:buAutoNum type="arabicPeriod"/>
            </a:pPr>
            <a:r>
              <a:rPr lang="en-US" dirty="0" smtClean="0">
                <a:ea typeface="Times New Roman" panose="02020603050405020304" pitchFamily="18" charset="0"/>
              </a:rPr>
              <a:t> </a:t>
            </a:r>
            <a:r>
              <a:rPr lang="ru-RU" dirty="0" smtClean="0">
                <a:ea typeface="Times New Roman" panose="02020603050405020304" pitchFamily="18" charset="0"/>
              </a:rPr>
              <a:t>Подставить </a:t>
            </a:r>
            <a:r>
              <a:rPr lang="ru-RU" dirty="0">
                <a:ea typeface="Times New Roman" panose="02020603050405020304" pitchFamily="18" charset="0"/>
              </a:rPr>
              <a:t>под струю холодной воды на 15–20 минут или приложить холод.</a:t>
            </a:r>
          </a:p>
          <a:p>
            <a:pPr marL="0" lvl="1" fontAlgn="base">
              <a:spcAft>
                <a:spcPts val="300"/>
              </a:spcAft>
              <a:buFont typeface="+mj-lt"/>
              <a:buAutoNum type="arabicPeriod"/>
            </a:pPr>
            <a:r>
              <a:rPr lang="en-US" dirty="0" smtClean="0">
                <a:ea typeface="Times New Roman" panose="02020603050405020304" pitchFamily="18" charset="0"/>
              </a:rPr>
              <a:t> </a:t>
            </a:r>
            <a:r>
              <a:rPr lang="ru-RU" dirty="0" smtClean="0">
                <a:ea typeface="Times New Roman" panose="02020603050405020304" pitchFamily="18" charset="0"/>
              </a:rPr>
              <a:t>Предложить </a:t>
            </a:r>
            <a:r>
              <a:rPr lang="ru-RU" dirty="0">
                <a:ea typeface="Times New Roman" panose="02020603050405020304" pitchFamily="18" charset="0"/>
              </a:rPr>
              <a:t>обильное теплое питье (крепкий, сладкий чай).</a:t>
            </a:r>
          </a:p>
          <a:p>
            <a:pPr marL="0" lvl="1" fontAlgn="base">
              <a:spcAft>
                <a:spcPts val="300"/>
              </a:spcAft>
              <a:buFont typeface="+mj-lt"/>
              <a:buAutoNum type="arabicPeriod"/>
            </a:pPr>
            <a:r>
              <a:rPr lang="en-US" dirty="0" smtClean="0">
                <a:ea typeface="Times New Roman" panose="02020603050405020304" pitchFamily="18" charset="0"/>
              </a:rPr>
              <a:t> </a:t>
            </a:r>
            <a:r>
              <a:rPr lang="ru-RU" dirty="0" smtClean="0">
                <a:ea typeface="Times New Roman" panose="02020603050405020304" pitchFamily="18" charset="0"/>
              </a:rPr>
              <a:t>При </a:t>
            </a:r>
            <a:r>
              <a:rPr lang="ru-RU" dirty="0">
                <a:ea typeface="Times New Roman" panose="02020603050405020304" pitchFamily="18" charset="0"/>
              </a:rPr>
              <a:t>отсутствии любых аллергических реакций предложить 2-3 таблетки </a:t>
            </a:r>
            <a:r>
              <a:rPr lang="ru-RU" dirty="0" smtClean="0">
                <a:ea typeface="Times New Roman" panose="02020603050405020304" pitchFamily="18" charset="0"/>
              </a:rPr>
              <a:t>анальгина</a:t>
            </a:r>
          </a:p>
          <a:p>
            <a:pPr marL="0" lvl="1" fontAlgn="base">
              <a:spcAft>
                <a:spcPts val="300"/>
              </a:spcAft>
              <a:buFont typeface="+mj-lt"/>
              <a:buAutoNum type="arabicPeriod"/>
            </a:pPr>
            <a:r>
              <a:rPr lang="ru-RU" b="1" dirty="0"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ea typeface="Times New Roman" panose="02020603050405020304" pitchFamily="18" charset="0"/>
              </a:rPr>
              <a:t>Нельзя</a:t>
            </a:r>
            <a:r>
              <a:rPr lang="ru-RU" b="1" dirty="0">
                <a:ea typeface="Times New Roman" panose="02020603050405020304" pitchFamily="18" charset="0"/>
              </a:rPr>
              <a:t>! </a:t>
            </a:r>
            <a:r>
              <a:rPr lang="ru-RU" dirty="0">
                <a:ea typeface="Times New Roman" panose="02020603050405020304" pitchFamily="18" charset="0"/>
              </a:rPr>
              <a:t>Предлагать пострадавшему газированную </a:t>
            </a:r>
            <a:r>
              <a:rPr lang="ru-RU" dirty="0" smtClean="0">
                <a:ea typeface="Times New Roman" panose="02020603050405020304" pitchFamily="18" charset="0"/>
              </a:rPr>
              <a:t>воду</a:t>
            </a:r>
            <a:endParaRPr lang="ru-RU" dirty="0">
              <a:ea typeface="Times New Roman" panose="02020603050405020304" pitchFamily="18" charset="0"/>
            </a:endParaRPr>
          </a:p>
          <a:p>
            <a:pPr indent="270510" algn="ctr" fontAlgn="base">
              <a:spcAft>
                <a:spcPts val="300"/>
              </a:spcAft>
            </a:pPr>
            <a:endParaRPr lang="ru-RU" dirty="0" smtClean="0">
              <a:solidFill>
                <a:srgbClr val="0070C0"/>
              </a:solidFill>
              <a:latin typeface="+mj-lt"/>
              <a:ea typeface="Times New Roman" panose="02020603050405020304" pitchFamily="18" charset="0"/>
            </a:endParaRPr>
          </a:p>
          <a:p>
            <a:pPr indent="270510" algn="ctr" fontAlgn="base">
              <a:spcAft>
                <a:spcPts val="300"/>
              </a:spcAft>
            </a:pPr>
            <a:r>
              <a:rPr lang="ru-RU" dirty="0" smtClean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ПРАВИЛА </a:t>
            </a:r>
            <a:r>
              <a:rPr lang="ru-RU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ОКАЗАНИЯ ПОМОЩИ В СЛУЧАЯХ ТЕРМИЧЕСКИХ ОЖОГОВ </a:t>
            </a:r>
            <a:endParaRPr lang="en-US" dirty="0" smtClean="0">
              <a:solidFill>
                <a:srgbClr val="0070C0"/>
              </a:solidFill>
              <a:latin typeface="+mj-lt"/>
              <a:ea typeface="Times New Roman" panose="02020603050405020304" pitchFamily="18" charset="0"/>
            </a:endParaRPr>
          </a:p>
          <a:p>
            <a:pPr indent="270510" algn="ctr" fontAlgn="base">
              <a:spcAft>
                <a:spcPts val="300"/>
              </a:spcAft>
            </a:pPr>
            <a:r>
              <a:rPr lang="ru-RU" dirty="0" smtClean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С </a:t>
            </a:r>
            <a:r>
              <a:rPr lang="ru-RU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ПОВРЕЖДЕНИЕМ ЦЕЛОСТНОСТИ КОЖИ И ОЖОГОВЫХ ПУЗЫРЕЙ</a:t>
            </a:r>
          </a:p>
          <a:p>
            <a:pPr marL="342900" lvl="0" indent="-342900" algn="just" fontAlgn="base">
              <a:spcAft>
                <a:spcPts val="300"/>
              </a:spcAft>
              <a:buFont typeface="+mj-lt"/>
              <a:buAutoNum type="arabicPeriod"/>
            </a:pPr>
            <a:r>
              <a:rPr lang="ru-RU" dirty="0"/>
              <a:t>Накрыть обожженную поверхность сухой чистой тканью</a:t>
            </a:r>
            <a:r>
              <a:rPr lang="ru-RU" dirty="0" smtClean="0"/>
              <a:t>.</a:t>
            </a:r>
          </a:p>
          <a:p>
            <a:pPr marL="342900" lvl="0" indent="-342900" algn="just" fontAlgn="base">
              <a:spcAft>
                <a:spcPts val="300"/>
              </a:spcAft>
              <a:buFont typeface="+mj-lt"/>
              <a:buAutoNum type="arabicPeriod"/>
            </a:pPr>
            <a:r>
              <a:rPr lang="ru-RU" b="1" dirty="0" smtClean="0">
                <a:ea typeface="Times New Roman" panose="02020603050405020304" pitchFamily="18" charset="0"/>
              </a:rPr>
              <a:t>Нельзя</a:t>
            </a:r>
            <a:r>
              <a:rPr lang="ru-RU" b="1" dirty="0">
                <a:ea typeface="Times New Roman" panose="02020603050405020304" pitchFamily="18" charset="0"/>
              </a:rPr>
              <a:t>! </a:t>
            </a:r>
            <a:r>
              <a:rPr lang="ru-RU" dirty="0">
                <a:ea typeface="Times New Roman" panose="02020603050405020304" pitchFamily="18" charset="0"/>
              </a:rPr>
              <a:t>Промывать место ожога водой или прикладывать снег или холод к поврежденной коже</a:t>
            </a:r>
          </a:p>
          <a:p>
            <a:pPr marL="342900" lvl="0" indent="-342900" algn="just" fontAlgn="base">
              <a:spcAft>
                <a:spcPts val="300"/>
              </a:spcAft>
              <a:buFont typeface="+mj-lt"/>
              <a:buAutoNum type="arabicPeriod"/>
            </a:pPr>
            <a:r>
              <a:rPr lang="ru-RU" dirty="0">
                <a:ea typeface="Times New Roman" panose="02020603050405020304" pitchFamily="18" charset="0"/>
              </a:rPr>
              <a:t>Поверх сухой ткани на 15–20 минут приложить холод</a:t>
            </a:r>
          </a:p>
          <a:p>
            <a:pPr marL="342900" lvl="0" indent="-342900" algn="just" fontAlgn="base">
              <a:spcAft>
                <a:spcPts val="300"/>
              </a:spcAft>
              <a:buFont typeface="+mj-lt"/>
              <a:buAutoNum type="arabicPeriod"/>
            </a:pPr>
            <a:r>
              <a:rPr lang="ru-RU" dirty="0">
                <a:ea typeface="Times New Roman" panose="02020603050405020304" pitchFamily="18" charset="0"/>
              </a:rPr>
              <a:t>Нельзя! Смазывать ожог йодом, зеленкой, лосьонами, мазями.</a:t>
            </a:r>
          </a:p>
          <a:p>
            <a:pPr marL="342900" lvl="0" indent="-342900" algn="just" fontAlgn="base">
              <a:spcAft>
                <a:spcPts val="300"/>
              </a:spcAft>
              <a:buFont typeface="+mj-lt"/>
              <a:buAutoNum type="arabicPeriod"/>
            </a:pPr>
            <a:r>
              <a:rPr lang="ru-RU" dirty="0">
                <a:ea typeface="Times New Roman" panose="02020603050405020304" pitchFamily="18" charset="0"/>
              </a:rPr>
              <a:t>Обожженную кисть можно поместить в пакете под струю холодной воды.</a:t>
            </a:r>
          </a:p>
          <a:p>
            <a:pPr marL="342900" lvl="0" indent="-342900" algn="just" fontAlgn="base">
              <a:spcAft>
                <a:spcPts val="300"/>
              </a:spcAft>
              <a:buFont typeface="+mj-lt"/>
              <a:buAutoNum type="arabicPeriod"/>
            </a:pPr>
            <a:r>
              <a:rPr lang="ru-RU" dirty="0">
                <a:ea typeface="Times New Roman" panose="02020603050405020304" pitchFamily="18" charset="0"/>
              </a:rPr>
              <a:t>Предложить обильное теплое питье (крепкий, сладкий чай).</a:t>
            </a:r>
          </a:p>
          <a:p>
            <a:pPr marL="342900" lvl="0" indent="-342900" algn="just" fontAlgn="base">
              <a:spcAft>
                <a:spcPts val="300"/>
              </a:spcAft>
              <a:buFont typeface="+mj-lt"/>
              <a:buAutoNum type="arabicPeriod"/>
            </a:pPr>
            <a:r>
              <a:rPr lang="ru-RU" dirty="0">
                <a:ea typeface="Times New Roman" panose="02020603050405020304" pitchFamily="18" charset="0"/>
              </a:rPr>
              <a:t>При отсутствии любых аллергических реакций предложить 2-3 таблетки анальгина</a:t>
            </a:r>
          </a:p>
          <a:p>
            <a:pPr marL="342900" lvl="0" indent="-342900" algn="just" fontAlgn="base">
              <a:spcAft>
                <a:spcPts val="300"/>
              </a:spcAft>
              <a:buFont typeface="+mj-lt"/>
              <a:buAutoNum type="arabicPeriod"/>
            </a:pPr>
            <a:r>
              <a:rPr lang="ru-RU" b="1" dirty="0">
                <a:ea typeface="Times New Roman" panose="02020603050405020304" pitchFamily="18" charset="0"/>
              </a:rPr>
              <a:t>Нельзя! </a:t>
            </a:r>
            <a:r>
              <a:rPr lang="ru-RU" dirty="0">
                <a:ea typeface="Times New Roman" panose="02020603050405020304" pitchFamily="18" charset="0"/>
              </a:rPr>
              <a:t>Предлагать пострадавшему газированную воду</a:t>
            </a:r>
            <a:endParaRPr lang="ru-RU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39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3954" y="653143"/>
            <a:ext cx="10881360" cy="49705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kern="1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Times New Roman" panose="02020603050405020304" pitchFamily="18" charset="0"/>
              </a:rPr>
              <a:t>ОРГАНИЗАЦИЯ И ОБЕСПЕЧЕНИЕ ПЕРВОЙ ДОВРАЧЕБНОЙ ПОМОЩИ ПОСТРАДАВШИМ</a:t>
            </a:r>
            <a:endParaRPr lang="ru-RU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ea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</a:rPr>
              <a:t>Первая доврачебная помощь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</a:rPr>
              <a:t>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</a:rPr>
              <a:t>— комплекс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</a:rPr>
              <a:t>мероприятий, направленных на восстановление или сохранение жизни и здоровья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imes New Roman" panose="02020603050405020304" pitchFamily="18" charset="0"/>
              </a:rPr>
              <a:t>пострадавшего.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Первая помощь до оказания медицинской </a:t>
            </a:r>
            <a:r>
              <a:rPr lang="ru-RU" dirty="0" smtClean="0"/>
              <a:t>оказывается </a:t>
            </a:r>
            <a:r>
              <a:rPr lang="ru-RU" dirty="0"/>
              <a:t>гражданам при несчастных случаях, травмах, отравлениях и других состояниях и заболеваниях, угрожающих их жизни и здоровью, лицами, обязанными оказывать первую помощь в соответствии с федеральным законом или со специальным правилом и имеющими соответствующую подготовку, в том числе сотрудниками органов внутренних дел </a:t>
            </a:r>
            <a:r>
              <a:rPr lang="ru-RU" dirty="0" smtClean="0"/>
              <a:t>РФ, </a:t>
            </a:r>
            <a:r>
              <a:rPr lang="ru-RU" dirty="0"/>
              <a:t>сотрудниками, военнослужащими и работниками Государственной противопожарной службы, спасателями аварийно-спасательных формирований и аварийно-спасательных служб. </a:t>
            </a:r>
            <a:r>
              <a:rPr lang="ru-RU" dirty="0" smtClean="0"/>
              <a:t> </a:t>
            </a:r>
            <a:r>
              <a:rPr lang="ru-RU" dirty="0" smtClean="0">
                <a:ea typeface="Times New Roman" panose="02020603050405020304" pitchFamily="18" charset="0"/>
              </a:rPr>
              <a:t>Водители </a:t>
            </a:r>
            <a:r>
              <a:rPr lang="ru-RU" dirty="0">
                <a:ea typeface="Times New Roman" panose="02020603050405020304" pitchFamily="18" charset="0"/>
              </a:rPr>
              <a:t>транспортных средств и другие лица вправе оказывать первую помощь при наличии соответствующей подготовки и (или) </a:t>
            </a:r>
            <a:r>
              <a:rPr lang="ru-RU" dirty="0" smtClean="0">
                <a:ea typeface="Times New Roman" panose="02020603050405020304" pitchFamily="18" charset="0"/>
              </a:rPr>
              <a:t>навыков.</a:t>
            </a:r>
            <a:endParaRPr lang="ru-RU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27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9531" y="1680313"/>
            <a:ext cx="10319658" cy="2954655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C00000"/>
                </a:solidFill>
              </a:rPr>
              <a:t>НЕДОПУСТИМО!</a:t>
            </a:r>
            <a:endParaRPr lang="ru-RU" dirty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Сдиpать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с </a:t>
            </a:r>
            <a:r>
              <a:rPr lang="ru-RU" dirty="0" err="1">
                <a:solidFill>
                  <a:srgbClr val="C00000"/>
                </a:solidFill>
              </a:rPr>
              <a:t>повpежденной</a:t>
            </a:r>
            <a:r>
              <a:rPr lang="ru-RU" dirty="0">
                <a:solidFill>
                  <a:srgbClr val="C00000"/>
                </a:solidFill>
              </a:rPr>
              <a:t> кожи </a:t>
            </a:r>
            <a:r>
              <a:rPr lang="ru-RU" dirty="0" smtClean="0">
                <a:solidFill>
                  <a:srgbClr val="C00000"/>
                </a:solidFill>
              </a:rPr>
              <a:t>одежду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Смывать </a:t>
            </a:r>
            <a:r>
              <a:rPr lang="ru-RU" dirty="0" err="1">
                <a:solidFill>
                  <a:srgbClr val="C00000"/>
                </a:solidFill>
              </a:rPr>
              <a:t>гpязь</a:t>
            </a:r>
            <a:r>
              <a:rPr lang="ru-RU" dirty="0">
                <a:solidFill>
                  <a:srgbClr val="C00000"/>
                </a:solidFill>
              </a:rPr>
              <a:t> и сажу с </a:t>
            </a:r>
            <a:r>
              <a:rPr lang="ru-RU" dirty="0" err="1">
                <a:solidFill>
                  <a:srgbClr val="C00000"/>
                </a:solidFill>
              </a:rPr>
              <a:t>повpежденной</a:t>
            </a:r>
            <a:r>
              <a:rPr lang="ru-RU" dirty="0">
                <a:solidFill>
                  <a:srgbClr val="C00000"/>
                </a:solidFill>
              </a:rPr>
              <a:t> кожи.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Обpабатывать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спиpтом</a:t>
            </a:r>
            <a:r>
              <a:rPr lang="ru-RU" dirty="0">
                <a:solidFill>
                  <a:srgbClr val="C00000"/>
                </a:solidFill>
              </a:rPr>
              <a:t>, йодом и </a:t>
            </a:r>
            <a:r>
              <a:rPr lang="ru-RU" dirty="0" err="1">
                <a:solidFill>
                  <a:srgbClr val="C00000"/>
                </a:solidFill>
              </a:rPr>
              <a:t>дpугими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спиpтсодеpжащими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pаствоpами</a:t>
            </a:r>
            <a:r>
              <a:rPr lang="ru-RU" dirty="0">
                <a:solidFill>
                  <a:srgbClr val="C00000"/>
                </a:solidFill>
              </a:rPr>
              <a:t> место </a:t>
            </a:r>
            <a:r>
              <a:rPr lang="ru-RU" dirty="0" smtClean="0">
                <a:solidFill>
                  <a:srgbClr val="C00000"/>
                </a:solidFill>
              </a:rPr>
              <a:t>ожога</a:t>
            </a:r>
            <a:endParaRPr lang="ru-RU" dirty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 Смазывать </a:t>
            </a:r>
            <a:r>
              <a:rPr lang="ru-RU" dirty="0">
                <a:solidFill>
                  <a:srgbClr val="C00000"/>
                </a:solidFill>
              </a:rPr>
              <a:t>ожоговую поверхность жиром,  посыпать крахмалом или </a:t>
            </a:r>
            <a:r>
              <a:rPr lang="ru-RU" dirty="0" smtClean="0">
                <a:solidFill>
                  <a:srgbClr val="C00000"/>
                </a:solidFill>
              </a:rPr>
              <a:t>мукой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Вскрывать пузыри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 Туго </a:t>
            </a:r>
            <a:r>
              <a:rPr lang="ru-RU" dirty="0">
                <a:solidFill>
                  <a:srgbClr val="C00000"/>
                </a:solidFill>
              </a:rPr>
              <a:t>бинтовать обожженную поверхность.</a:t>
            </a:r>
            <a:endParaRPr lang="ru-RU" b="0" i="0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1192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0079" y="378822"/>
            <a:ext cx="11025051" cy="3534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ctr" fontAlgn="base">
              <a:spcBef>
                <a:spcPts val="600"/>
              </a:spcBef>
              <a:spcAft>
                <a:spcPts val="600"/>
              </a:spcAft>
            </a:pPr>
            <a:r>
              <a:rPr lang="ru-RU" sz="1700" b="1" spc="2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ПЕРВАЯ ПОМОЩЬ ПРИ ПОРАЖЕНИИ ЭЛЕКТРИЧЕСКИМ ТОКОМ</a:t>
            </a:r>
            <a:endParaRPr lang="ru-RU" sz="17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400"/>
              </a:spcBef>
              <a:spcAft>
                <a:spcPts val="400"/>
              </a:spcAft>
              <a:buClr>
                <a:srgbClr val="C00000"/>
              </a:buClr>
              <a:buSzPct val="120000"/>
              <a:buFont typeface="Tahoma" panose="020B0604030504040204" pitchFamily="34" charset="0"/>
              <a:buAutoNum type="arabicPeriod"/>
            </a:pPr>
            <a:r>
              <a:rPr lang="ru-RU" sz="1700" dirty="0">
                <a:ea typeface="Times New Roman" panose="02020603050405020304" pitchFamily="18" charset="0"/>
              </a:rPr>
              <a:t>Обязательно обесточить место происшествия и соблюдать все меры собственной безопасности. </a:t>
            </a:r>
            <a:endParaRPr lang="ru-RU" sz="1700" dirty="0" smtClean="0">
              <a:ea typeface="Times New Roman" panose="02020603050405020304" pitchFamily="18" charset="0"/>
            </a:endParaRPr>
          </a:p>
          <a:p>
            <a:pPr marL="342000" lvl="0" indent="342900" algn="just">
              <a:buClr>
                <a:srgbClr val="C00000"/>
              </a:buClr>
              <a:buSzPct val="120000"/>
              <a:buFont typeface="+mj-lt"/>
              <a:buAutoNum type="alphaLcPeriod"/>
            </a:pPr>
            <a:r>
              <a:rPr lang="ru-RU" sz="1700" dirty="0" smtClean="0">
                <a:ea typeface="Times New Roman" panose="02020603050405020304" pitchFamily="18" charset="0"/>
              </a:rPr>
              <a:t>Отключить </a:t>
            </a:r>
            <a:r>
              <a:rPr lang="ru-RU" sz="1700" dirty="0">
                <a:ea typeface="Times New Roman" panose="02020603050405020304" pitchFamily="18" charset="0"/>
              </a:rPr>
              <a:t>источник </a:t>
            </a:r>
            <a:r>
              <a:rPr lang="ru-RU" sz="1700" dirty="0" smtClean="0">
                <a:ea typeface="Times New Roman" panose="02020603050405020304" pitchFamily="18" charset="0"/>
              </a:rPr>
              <a:t>питания</a:t>
            </a:r>
          </a:p>
          <a:p>
            <a:pPr marL="342000" lvl="0" indent="342900" algn="just">
              <a:buClr>
                <a:srgbClr val="C00000"/>
              </a:buClr>
              <a:buSzPct val="120000"/>
              <a:buFont typeface="+mj-lt"/>
              <a:buAutoNum type="alphaLcPeriod"/>
            </a:pPr>
            <a:r>
              <a:rPr lang="ru-RU" sz="1700" dirty="0" smtClean="0">
                <a:ea typeface="Times New Roman" panose="02020603050405020304" pitchFamily="18" charset="0"/>
              </a:rPr>
              <a:t>Скинуть </a:t>
            </a:r>
            <a:r>
              <a:rPr lang="ru-RU" sz="1700" dirty="0">
                <a:ea typeface="Times New Roman" panose="02020603050405020304" pitchFamily="18" charset="0"/>
              </a:rPr>
              <a:t>оголенные провода с пострадавшего любым, не проводящим ток </a:t>
            </a:r>
            <a:r>
              <a:rPr lang="ru-RU" sz="1700" dirty="0" smtClean="0">
                <a:ea typeface="Times New Roman" panose="02020603050405020304" pitchFamily="18" charset="0"/>
              </a:rPr>
              <a:t>предметом</a:t>
            </a:r>
          </a:p>
          <a:p>
            <a:pPr marL="342000" lvl="0" indent="342900" algn="just">
              <a:buClr>
                <a:srgbClr val="C00000"/>
              </a:buClr>
              <a:buSzPct val="120000"/>
              <a:buFont typeface="+mj-lt"/>
              <a:buAutoNum type="alphaLcPeriod"/>
            </a:pPr>
            <a:r>
              <a:rPr lang="ru-RU" sz="1700" dirty="0" smtClean="0">
                <a:ea typeface="Times New Roman" panose="02020603050405020304" pitchFamily="18" charset="0"/>
              </a:rPr>
              <a:t>Перерезать </a:t>
            </a:r>
            <a:r>
              <a:rPr lang="ru-RU" sz="1700" dirty="0">
                <a:ea typeface="Times New Roman" panose="02020603050405020304" pitchFamily="18" charset="0"/>
              </a:rPr>
              <a:t>или перерубить провода с помощью топора, пассатижей или кусачек с изолированными </a:t>
            </a:r>
            <a:r>
              <a:rPr lang="ru-RU" sz="1700" dirty="0" smtClean="0">
                <a:ea typeface="Times New Roman" panose="02020603050405020304" pitchFamily="18" charset="0"/>
              </a:rPr>
              <a:t>ручками</a:t>
            </a:r>
          </a:p>
          <a:p>
            <a:pPr marL="342000" lvl="0" indent="342900" algn="just">
              <a:buClr>
                <a:srgbClr val="C00000"/>
              </a:buClr>
              <a:buSzPct val="120000"/>
              <a:buFont typeface="+mj-lt"/>
              <a:buAutoNum type="alphaLcPeriod"/>
            </a:pPr>
            <a:r>
              <a:rPr lang="ru-RU" sz="1700" dirty="0" smtClean="0">
                <a:ea typeface="Times New Roman" panose="02020603050405020304" pitchFamily="18" charset="0"/>
              </a:rPr>
              <a:t>Оттащить </a:t>
            </a:r>
            <a:r>
              <a:rPr lang="ru-RU" sz="1700" dirty="0">
                <a:ea typeface="Times New Roman" panose="02020603050405020304" pitchFamily="18" charset="0"/>
              </a:rPr>
              <a:t>пострадавшего за одежду на безопасное расстояние, обмотав свои руки своей же сухой </a:t>
            </a:r>
            <a:r>
              <a:rPr lang="ru-RU" sz="1700" dirty="0" smtClean="0">
                <a:ea typeface="Times New Roman" panose="02020603050405020304" pitchFamily="18" charset="0"/>
              </a:rPr>
              <a:t>одеждой</a:t>
            </a:r>
            <a:endParaRPr lang="ru-RU" sz="1700" dirty="0">
              <a:ea typeface="Times New Roman" panose="02020603050405020304" pitchFamily="18" charset="0"/>
            </a:endParaRPr>
          </a:p>
          <a:p>
            <a:pPr marL="342900" lvl="0" indent="-342900" algn="just" fontAlgn="base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+mj-lt"/>
              <a:buAutoNum type="arabicPeriod" startAt="2"/>
            </a:pPr>
            <a:r>
              <a:rPr lang="ru-RU" sz="1700" dirty="0">
                <a:ea typeface="Times New Roman" panose="02020603050405020304" pitchFamily="18" charset="0"/>
              </a:rPr>
              <a:t>В случае клинической смерти обязательно нанести </a:t>
            </a:r>
            <a:r>
              <a:rPr lang="ru-RU" sz="1700" dirty="0" err="1">
                <a:ea typeface="Times New Roman" panose="02020603050405020304" pitchFamily="18" charset="0"/>
              </a:rPr>
              <a:t>прекардиальный</a:t>
            </a:r>
            <a:r>
              <a:rPr lang="ru-RU" sz="1700" dirty="0">
                <a:ea typeface="Times New Roman" panose="02020603050405020304" pitchFamily="18" charset="0"/>
              </a:rPr>
              <a:t> </a:t>
            </a:r>
            <a:r>
              <a:rPr lang="ru-RU" sz="1700" dirty="0" smtClean="0">
                <a:ea typeface="Times New Roman" panose="02020603050405020304" pitchFamily="18" charset="0"/>
              </a:rPr>
              <a:t>удар.</a:t>
            </a:r>
          </a:p>
          <a:p>
            <a:pPr marL="342900" lvl="0" indent="-342900" algn="just" fontAlgn="base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+mj-lt"/>
              <a:buAutoNum type="arabicPeriod" startAt="2"/>
            </a:pPr>
            <a:r>
              <a:rPr lang="ru-RU" sz="1700" dirty="0" smtClean="0">
                <a:ea typeface="Times New Roman" panose="02020603050405020304" pitchFamily="18" charset="0"/>
              </a:rPr>
              <a:t>Проводить </a:t>
            </a:r>
            <a:r>
              <a:rPr lang="ru-RU" sz="1700" dirty="0">
                <a:ea typeface="Times New Roman" panose="02020603050405020304" pitchFamily="18" charset="0"/>
              </a:rPr>
              <a:t>реанимацию до появления признаков биологической </a:t>
            </a:r>
            <a:r>
              <a:rPr lang="ru-RU" sz="1700" dirty="0" smtClean="0">
                <a:ea typeface="Times New Roman" panose="02020603050405020304" pitchFamily="18" charset="0"/>
              </a:rPr>
              <a:t>смерти.</a:t>
            </a:r>
          </a:p>
          <a:p>
            <a:pPr marL="342900" lvl="0" indent="-342900" algn="just" fontAlgn="base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+mj-lt"/>
              <a:buAutoNum type="arabicPeriod" startAt="2"/>
            </a:pPr>
            <a:r>
              <a:rPr lang="ru-RU" sz="1700" dirty="0" smtClean="0">
                <a:ea typeface="Times New Roman" panose="02020603050405020304" pitchFamily="18" charset="0"/>
              </a:rPr>
              <a:t>Обязательная </a:t>
            </a:r>
            <a:r>
              <a:rPr lang="ru-RU" sz="1700" dirty="0">
                <a:ea typeface="Times New Roman" panose="02020603050405020304" pitchFamily="18" charset="0"/>
              </a:rPr>
              <a:t>госпитализация после любого случая поражения электрическим </a:t>
            </a:r>
            <a:r>
              <a:rPr lang="ru-RU" sz="1700" dirty="0" smtClean="0">
                <a:ea typeface="Times New Roman" panose="02020603050405020304" pitchFamily="18" charset="0"/>
              </a:rPr>
              <a:t>током.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0079" y="4083936"/>
            <a:ext cx="10920549" cy="2231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base">
              <a:spcBef>
                <a:spcPts val="400"/>
              </a:spcBef>
              <a:spcAft>
                <a:spcPts val="400"/>
              </a:spcAft>
            </a:pPr>
            <a:r>
              <a:rPr lang="ru-RU" sz="1700" b="1" dirty="0" smtClean="0">
                <a:ea typeface="Times New Roman" panose="02020603050405020304" pitchFamily="18" charset="0"/>
              </a:rPr>
              <a:t>НЕЛЬЗЯ</a:t>
            </a:r>
            <a:r>
              <a:rPr lang="ru-RU" sz="1700" b="1" dirty="0">
                <a:ea typeface="Times New Roman" panose="02020603050405020304" pitchFamily="18" charset="0"/>
              </a:rPr>
              <a:t>! </a:t>
            </a:r>
            <a:r>
              <a:rPr lang="ru-RU" sz="1700" dirty="0">
                <a:ea typeface="Times New Roman" panose="02020603050405020304" pitchFamily="18" charset="0"/>
              </a:rPr>
              <a:t>При воспламенении проводов или возникновении пожара сбивать пламя с электрических проводов струей воды. Огонь гасят песком или накрывают плотной тканью.</a:t>
            </a:r>
          </a:p>
          <a:p>
            <a:pPr algn="just" fontAlgn="base">
              <a:spcBef>
                <a:spcPts val="400"/>
              </a:spcBef>
              <a:spcAft>
                <a:spcPts val="400"/>
              </a:spcAft>
            </a:pPr>
            <a:r>
              <a:rPr lang="ru-RU" sz="1700" b="1" dirty="0">
                <a:ea typeface="Times New Roman" panose="02020603050405020304" pitchFamily="18" charset="0"/>
              </a:rPr>
              <a:t>ЗАПОМНИ! </a:t>
            </a:r>
            <a:r>
              <a:rPr lang="ru-RU" sz="1700" dirty="0">
                <a:ea typeface="Times New Roman" panose="02020603050405020304" pitchFamily="18" charset="0"/>
              </a:rPr>
              <a:t>За пострадавшего можно браться только одной рукой. </a:t>
            </a:r>
          </a:p>
          <a:p>
            <a:pPr algn="just" fontAlgn="base">
              <a:spcBef>
                <a:spcPts val="400"/>
              </a:spcBef>
              <a:spcAft>
                <a:spcPts val="400"/>
              </a:spcAft>
            </a:pPr>
            <a:r>
              <a:rPr lang="ru-RU" sz="1700" b="1" dirty="0" smtClean="0">
                <a:ea typeface="Times New Roman" panose="02020603050405020304" pitchFamily="18" charset="0"/>
              </a:rPr>
              <a:t>ЗАПОМНИ</a:t>
            </a:r>
            <a:r>
              <a:rPr lang="ru-RU" sz="1700" b="1" dirty="0">
                <a:ea typeface="Times New Roman" panose="02020603050405020304" pitchFamily="18" charset="0"/>
              </a:rPr>
              <a:t>! </a:t>
            </a:r>
            <a:r>
              <a:rPr lang="ru-RU" sz="1700" dirty="0">
                <a:ea typeface="Times New Roman" panose="02020603050405020304" pitchFamily="18" charset="0"/>
              </a:rPr>
              <a:t>Только после освобождения пострадавшего от воздействия электрического тока до него можно дотронуться, оценить его состояние и начать оказывать помощь.</a:t>
            </a:r>
          </a:p>
          <a:p>
            <a:pPr algn="just" fontAlgn="base">
              <a:spcBef>
                <a:spcPts val="400"/>
              </a:spcBef>
              <a:spcAft>
                <a:spcPts val="400"/>
              </a:spcAft>
            </a:pPr>
            <a:r>
              <a:rPr lang="ru-RU" sz="1700" b="1" dirty="0">
                <a:ea typeface="Times New Roman" panose="02020603050405020304" pitchFamily="18" charset="0"/>
              </a:rPr>
              <a:t>НЕДОПУСТИМО! </a:t>
            </a:r>
            <a:r>
              <a:rPr lang="ru-RU" sz="1700" dirty="0">
                <a:ea typeface="Times New Roman" panose="02020603050405020304" pitchFamily="18" charset="0"/>
              </a:rPr>
              <a:t>Терять время на поиски рубильника и выключателей, когда можно сбросить или перерубить провода. Прикасаться к пострадавшему без предварительного обесточивания.</a:t>
            </a:r>
            <a:endParaRPr lang="ru-RU" sz="17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28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3771" y="404950"/>
            <a:ext cx="10733315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ctr" fontAlgn="base">
              <a:spcAft>
                <a:spcPts val="1200"/>
              </a:spcAft>
            </a:pPr>
            <a:r>
              <a:rPr lang="ru-RU" sz="2000" b="1" cap="all" spc="2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Первая помощь при ранении</a:t>
            </a:r>
            <a:endParaRPr lang="ru-RU" sz="2000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marL="342900" indent="-342900" algn="just" fontAlgn="base">
              <a:spcAft>
                <a:spcPts val="300"/>
              </a:spcAft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ru-RU" dirty="0">
                <a:ea typeface="Times New Roman" panose="02020603050405020304" pitchFamily="18" charset="0"/>
              </a:rPr>
              <a:t>оказывающему помощь вымыть руки или смазать пальцы йодом;</a:t>
            </a:r>
            <a:endParaRPr lang="ru-RU" sz="3200" dirty="0">
              <a:ea typeface="Times New Roman" panose="02020603050405020304" pitchFamily="18" charset="0"/>
            </a:endParaRPr>
          </a:p>
          <a:p>
            <a:pPr marL="342900" indent="-342900" algn="just" fontAlgn="base">
              <a:spcAft>
                <a:spcPts val="300"/>
              </a:spcAft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ru-RU" dirty="0">
                <a:ea typeface="Times New Roman" panose="02020603050405020304" pitchFamily="18" charset="0"/>
              </a:rPr>
              <a:t>осторожно снять грязь с кожи вокруг раны, очищенный участок кожи нужно смазать йодом;</a:t>
            </a:r>
            <a:endParaRPr lang="ru-RU" sz="3200" dirty="0">
              <a:ea typeface="Times New Roman" panose="02020603050405020304" pitchFamily="18" charset="0"/>
            </a:endParaRPr>
          </a:p>
          <a:p>
            <a:pPr marL="342900" indent="-342900" algn="just" fontAlgn="base">
              <a:spcAft>
                <a:spcPts val="300"/>
              </a:spcAft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ru-RU" dirty="0">
                <a:ea typeface="Times New Roman" panose="02020603050405020304" pitchFamily="18" charset="0"/>
              </a:rPr>
              <a:t>вскрыть имеющийся в аптечке перевязочный пакет в соответствии с указанием, напечатанным на его обертке, можно использовать чистый платок, ткань и т. п</a:t>
            </a:r>
            <a:r>
              <a:rPr lang="ru-RU" dirty="0" smtClean="0">
                <a:ea typeface="Times New Roman" panose="02020603050405020304" pitchFamily="18" charset="0"/>
              </a:rPr>
              <a:t>.;</a:t>
            </a:r>
            <a:endParaRPr lang="ru-RU" dirty="0">
              <a:ea typeface="Times New Roman" panose="02020603050405020304" pitchFamily="18" charset="0"/>
            </a:endParaRPr>
          </a:p>
          <a:p>
            <a:pPr marL="342900" indent="-342900" algn="just" fontAlgn="base">
              <a:spcAft>
                <a:spcPts val="300"/>
              </a:spcAft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ru-RU" dirty="0">
                <a:ea typeface="Times New Roman" panose="02020603050405020304" pitchFamily="18" charset="0"/>
              </a:rPr>
              <a:t>при наложении перевязочного материала не касаться руками той его части, которая должна быть наложена непосредственно на </a:t>
            </a:r>
            <a:r>
              <a:rPr lang="ru-RU" dirty="0" smtClean="0">
                <a:ea typeface="Times New Roman" panose="02020603050405020304" pitchFamily="18" charset="0"/>
              </a:rPr>
              <a:t>рану;</a:t>
            </a:r>
            <a:endParaRPr lang="ru-RU" sz="3200" dirty="0" smtClean="0">
              <a:ea typeface="Times New Roman" panose="02020603050405020304" pitchFamily="18" charset="0"/>
            </a:endParaRPr>
          </a:p>
          <a:p>
            <a:pPr marL="342900" indent="-342900" algn="just" fontAlgn="base">
              <a:spcAft>
                <a:spcPts val="300"/>
              </a:spcAft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ru-RU" dirty="0" smtClean="0">
                <a:ea typeface="Times New Roman" panose="02020603050405020304" pitchFamily="18" charset="0"/>
              </a:rPr>
              <a:t>накладывать </a:t>
            </a:r>
            <a:r>
              <a:rPr lang="ru-RU" dirty="0">
                <a:ea typeface="Times New Roman" panose="02020603050405020304" pitchFamily="18" charset="0"/>
              </a:rPr>
              <a:t>вату непосредственно на рану </a:t>
            </a:r>
            <a:r>
              <a:rPr lang="ru-RU" dirty="0" smtClean="0">
                <a:ea typeface="Times New Roman" panose="02020603050405020304" pitchFamily="18" charset="0"/>
              </a:rPr>
              <a:t>нельзя</a:t>
            </a:r>
            <a:r>
              <a:rPr lang="ru-RU" dirty="0">
                <a:ea typeface="Times New Roman" panose="02020603050405020304" pitchFamily="18" charset="0"/>
              </a:rPr>
              <a:t>;</a:t>
            </a:r>
            <a:endParaRPr lang="ru-RU" dirty="0" smtClean="0">
              <a:ea typeface="Times New Roman" panose="02020603050405020304" pitchFamily="18" charset="0"/>
            </a:endParaRPr>
          </a:p>
          <a:p>
            <a:pPr marL="342900" indent="-342900" algn="just" fontAlgn="base">
              <a:spcAft>
                <a:spcPts val="300"/>
              </a:spcAft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ru-RU" dirty="0" smtClean="0">
                <a:ea typeface="Times New Roman" panose="02020603050405020304" pitchFamily="18" charset="0"/>
              </a:rPr>
              <a:t>на </a:t>
            </a:r>
            <a:r>
              <a:rPr lang="ru-RU" dirty="0">
                <a:ea typeface="Times New Roman" panose="02020603050405020304" pitchFamily="18" charset="0"/>
              </a:rPr>
              <a:t>то место ткани, которое накладывается непосредственно на рану, накапать йод, чтобы получить пятно размером больше раны, а затем положить ткань на </a:t>
            </a:r>
            <a:r>
              <a:rPr lang="ru-RU" dirty="0" smtClean="0">
                <a:ea typeface="Times New Roman" panose="02020603050405020304" pitchFamily="18" charset="0"/>
              </a:rPr>
              <a:t>рану;</a:t>
            </a:r>
            <a:endParaRPr lang="ru-RU" sz="3200" dirty="0" smtClean="0">
              <a:ea typeface="Times New Roman" panose="02020603050405020304" pitchFamily="18" charset="0"/>
            </a:endParaRPr>
          </a:p>
          <a:p>
            <a:pPr marL="342900" indent="-342900" algn="just" fontAlgn="base">
              <a:spcAft>
                <a:spcPts val="300"/>
              </a:spcAft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ru-RU" dirty="0" smtClean="0">
                <a:ea typeface="Times New Roman" panose="02020603050405020304" pitchFamily="18" charset="0"/>
              </a:rPr>
              <a:t>по </a:t>
            </a:r>
            <a:r>
              <a:rPr lang="ru-RU" dirty="0">
                <a:ea typeface="Times New Roman" panose="02020603050405020304" pitchFamily="18" charset="0"/>
              </a:rPr>
              <a:t>возможности быстрее обратиться в медицинскую организацию, особенно если рана загрязнена землей</a:t>
            </a:r>
            <a:r>
              <a:rPr lang="ru-RU" dirty="0" smtClean="0">
                <a:ea typeface="Times New Roman" panose="02020603050405020304" pitchFamily="18" charset="0"/>
              </a:rPr>
              <a:t>.</a:t>
            </a:r>
            <a:endParaRPr lang="ru-RU" sz="3200" dirty="0"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3771" y="4328208"/>
            <a:ext cx="10829108" cy="1908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270510" algn="just" fontAlgn="base">
              <a:spcAft>
                <a:spcPts val="300"/>
              </a:spcAft>
            </a:pPr>
            <a:r>
              <a:rPr lang="ru-RU" b="1" dirty="0">
                <a:ea typeface="Times New Roman" panose="02020603050405020304" pitchFamily="18" charset="0"/>
              </a:rPr>
              <a:t>Нельзя:</a:t>
            </a:r>
            <a:endParaRPr lang="ru-RU" sz="3200" dirty="0">
              <a:ea typeface="Times New Roman" panose="02020603050405020304" pitchFamily="18" charset="0"/>
            </a:endParaRPr>
          </a:p>
          <a:p>
            <a:pPr marL="285750" indent="-285750" algn="just" fontAlgn="base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dirty="0">
                <a:ea typeface="Times New Roman" panose="02020603050405020304" pitchFamily="18" charset="0"/>
              </a:rPr>
              <a:t>промывать рану водой или каким-либо лекарственным веществом, засыпать ее порошком и смазывать </a:t>
            </a:r>
            <a:r>
              <a:rPr lang="ru-RU" dirty="0" smtClean="0">
                <a:ea typeface="Times New Roman" panose="02020603050405020304" pitchFamily="18" charset="0"/>
              </a:rPr>
              <a:t>мазями;</a:t>
            </a:r>
            <a:endParaRPr lang="ru-RU" sz="3200" dirty="0">
              <a:ea typeface="Times New Roman" panose="02020603050405020304" pitchFamily="18" charset="0"/>
            </a:endParaRPr>
          </a:p>
          <a:p>
            <a:pPr marL="285750" indent="-285750" algn="just" fontAlgn="base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dirty="0">
                <a:ea typeface="Times New Roman" panose="02020603050405020304" pitchFamily="18" charset="0"/>
              </a:rPr>
              <a:t>удалять из раны песок, землю и т. п</a:t>
            </a:r>
            <a:r>
              <a:rPr lang="ru-RU" dirty="0" smtClean="0">
                <a:ea typeface="Times New Roman" panose="02020603050405020304" pitchFamily="18" charset="0"/>
              </a:rPr>
              <a:t>.;</a:t>
            </a:r>
            <a:endParaRPr lang="ru-RU" sz="3200" dirty="0">
              <a:ea typeface="Times New Roman" panose="02020603050405020304" pitchFamily="18" charset="0"/>
            </a:endParaRPr>
          </a:p>
          <a:p>
            <a:pPr marL="285750" indent="-285750" algn="just" fontAlgn="base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dirty="0">
                <a:ea typeface="Times New Roman" panose="02020603050405020304" pitchFamily="18" charset="0"/>
              </a:rPr>
              <a:t>удалять из раны сгустки крови, остатки одежды и т. </a:t>
            </a:r>
            <a:r>
              <a:rPr lang="ru-RU" dirty="0" smtClean="0">
                <a:ea typeface="Times New Roman" panose="02020603050405020304" pitchFamily="18" charset="0"/>
              </a:rPr>
              <a:t>п.;</a:t>
            </a:r>
            <a:endParaRPr lang="ru-RU" sz="3200" dirty="0">
              <a:ea typeface="Times New Roman" panose="02020603050405020304" pitchFamily="18" charset="0"/>
            </a:endParaRPr>
          </a:p>
          <a:p>
            <a:pPr marL="285750" indent="-285750" algn="just" fontAlgn="base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dirty="0">
                <a:ea typeface="Times New Roman" panose="02020603050405020304" pitchFamily="18" charset="0"/>
              </a:rPr>
              <a:t>заматывать раны изоляционной </a:t>
            </a:r>
            <a:r>
              <a:rPr lang="ru-RU" dirty="0" smtClean="0">
                <a:ea typeface="Times New Roman" panose="02020603050405020304" pitchFamily="18" charset="0"/>
              </a:rPr>
              <a:t>лентой.</a:t>
            </a:r>
            <a:endParaRPr lang="ru-RU" sz="32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36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8595" y="2227363"/>
            <a:ext cx="6695485" cy="12311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ea typeface="Times New Roman" panose="02020603050405020304" pitchFamily="18" charset="0"/>
              </a:rPr>
              <a:t>Первая помощь:</a:t>
            </a:r>
          </a:p>
          <a:p>
            <a:pPr marL="0" lvl="3" indent="457200" algn="just" fontAlgn="base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ru-RU" dirty="0" smtClean="0">
                <a:ea typeface="Times New Roman" panose="02020603050405020304" pitchFamily="18" charset="0"/>
              </a:rPr>
              <a:t> Прижать ладонь к ране, прекратив в нее доступ воздуха</a:t>
            </a:r>
          </a:p>
          <a:p>
            <a:pPr marL="0" lvl="3" indent="457200" algn="just" fontAlgn="base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ru-RU" dirty="0" smtClean="0">
                <a:ea typeface="Times New Roman" panose="02020603050405020304" pitchFamily="18" charset="0"/>
              </a:rPr>
              <a:t> Наложить </a:t>
            </a:r>
            <a:r>
              <a:rPr lang="ru-RU" dirty="0">
                <a:ea typeface="Times New Roman" panose="02020603050405020304" pitchFamily="18" charset="0"/>
              </a:rPr>
              <a:t>пластырь или скотч для полной герметизации</a:t>
            </a:r>
            <a:endParaRPr lang="ru-RU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7170" name="Picture 2" descr="http://www.spas01.ru/netcat_files/Image/S-68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4" t="43944" r="7410" b="26743"/>
          <a:stretch/>
        </p:blipFill>
        <p:spPr bwMode="auto">
          <a:xfrm>
            <a:off x="3450769" y="3750631"/>
            <a:ext cx="5251269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49531" y="1288870"/>
            <a:ext cx="10306595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ea typeface="Times New Roman" panose="02020603050405020304" pitchFamily="18" charset="0"/>
              </a:rPr>
              <a:t>Ранение </a:t>
            </a:r>
            <a:r>
              <a:rPr lang="ru-RU" dirty="0">
                <a:ea typeface="Times New Roman" panose="02020603050405020304" pitchFamily="18" charset="0"/>
              </a:rPr>
              <a:t>грудной клетки (огнестрельное, проволока, стекло, арматура и т.п.) расценивать как проникающее.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81455" y="493373"/>
            <a:ext cx="334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ts val="600"/>
              </a:spcBef>
              <a:spcAft>
                <a:spcPts val="600"/>
              </a:spcAft>
            </a:pPr>
            <a:r>
              <a:rPr lang="ru-RU" b="1" cap="all" spc="25" dirty="0">
                <a:solidFill>
                  <a:srgbClr val="C00000"/>
                </a:solidFill>
                <a:ea typeface="Times New Roman" panose="02020603050405020304" pitchFamily="18" charset="0"/>
              </a:rPr>
              <a:t>Ранение грудной клетки</a:t>
            </a:r>
            <a:endParaRPr lang="ru-RU" cap="all" dirty="0">
              <a:solidFill>
                <a:srgbClr val="C0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19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5290" y="2019543"/>
            <a:ext cx="10202091" cy="15081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ea typeface="Times New Roman" panose="02020603050405020304" pitchFamily="18" charset="0"/>
              </a:rPr>
              <a:t>Первая помощь:</a:t>
            </a:r>
          </a:p>
          <a:p>
            <a:pPr marL="0" lvl="3" indent="457200" algn="just" fontAlgn="base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ru-RU" dirty="0" smtClean="0">
                <a:ea typeface="Times New Roman" panose="02020603050405020304" pitchFamily="18" charset="0"/>
              </a:rPr>
              <a:t>Зафиксировать </a:t>
            </a:r>
            <a:r>
              <a:rPr lang="ru-RU" dirty="0">
                <a:ea typeface="Times New Roman" panose="02020603050405020304" pitchFamily="18" charset="0"/>
              </a:rPr>
              <a:t>инородный предмет между двумя скатками бинта и прикрепить их лейкопластырем или скотчем к </a:t>
            </a:r>
            <a:r>
              <a:rPr lang="ru-RU" dirty="0" smtClean="0">
                <a:ea typeface="Times New Roman" panose="02020603050405020304" pitchFamily="18" charset="0"/>
              </a:rPr>
              <a:t>коже</a:t>
            </a:r>
          </a:p>
          <a:p>
            <a:pPr marL="0" lvl="3" indent="457200" algn="just" fontAlgn="base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ru-RU" dirty="0" smtClean="0">
                <a:ea typeface="Times New Roman" panose="02020603050405020304" pitchFamily="18" charset="0"/>
              </a:rPr>
              <a:t>Сообщить </a:t>
            </a:r>
            <a:r>
              <a:rPr lang="ru-RU" dirty="0">
                <a:ea typeface="Times New Roman" panose="02020603050405020304" pitchFamily="18" charset="0"/>
              </a:rPr>
              <a:t>в полицию сразу же после вызова скорой помощи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33987" y="1429617"/>
            <a:ext cx="564469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ea typeface="Times New Roman" panose="02020603050405020304" pitchFamily="18" charset="0"/>
              </a:rPr>
              <a:t>Нельзя!</a:t>
            </a:r>
            <a:r>
              <a:rPr lang="ru-RU" dirty="0" smtClean="0">
                <a:ea typeface="Times New Roman" panose="02020603050405020304" pitchFamily="18" charset="0"/>
              </a:rPr>
              <a:t> Извлекать инородный предмет из раны.</a:t>
            </a:r>
            <a:endParaRPr lang="ru-RU" dirty="0"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66879" y="493373"/>
            <a:ext cx="37789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b="1" cap="all" spc="25" dirty="0">
                <a:solidFill>
                  <a:srgbClr val="C00000"/>
                </a:solidFill>
                <a:ea typeface="Times New Roman" panose="02020603050405020304" pitchFamily="18" charset="0"/>
              </a:rPr>
              <a:t>Ранение грудной </a:t>
            </a:r>
            <a:r>
              <a:rPr lang="ru-RU" b="1" cap="all" spc="25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клетки</a:t>
            </a:r>
          </a:p>
          <a:p>
            <a:pPr algn="ctr" fontAlgn="base"/>
            <a:r>
              <a:rPr lang="ru-RU" b="1" spc="25" dirty="0">
                <a:solidFill>
                  <a:srgbClr val="C00000"/>
                </a:solidFill>
                <a:ea typeface="Times New Roman" panose="02020603050405020304" pitchFamily="18" charset="0"/>
              </a:rPr>
              <a:t>с</a:t>
            </a:r>
            <a:r>
              <a:rPr lang="ru-RU" b="1" spc="25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 инородным предметом в ране</a:t>
            </a:r>
            <a:endParaRPr lang="ru-RU" dirty="0">
              <a:solidFill>
                <a:srgbClr val="C0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8194" name="Picture 2" descr="http://www.spas01.ru/netcat_files/Image/S-69(4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1" t="19268" r="20520" b="34220"/>
          <a:stretch/>
        </p:blipFill>
        <p:spPr bwMode="auto">
          <a:xfrm>
            <a:off x="4749588" y="3635497"/>
            <a:ext cx="2774618" cy="309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11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5291" y="1079018"/>
            <a:ext cx="10202091" cy="32316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ea typeface="Times New Roman" panose="02020603050405020304" pitchFamily="18" charset="0"/>
              </a:rPr>
              <a:t>Первая помощь:</a:t>
            </a:r>
          </a:p>
          <a:p>
            <a:pPr marL="0" lvl="3" indent="457200" algn="just" fontAlgn="base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ru-RU" dirty="0">
                <a:ea typeface="Times New Roman" panose="02020603050405020304" pitchFamily="18" charset="0"/>
              </a:rPr>
              <a:t>Приподнять согнутые в коленях ноги. </a:t>
            </a:r>
            <a:endParaRPr lang="ru-RU" dirty="0" smtClean="0">
              <a:ea typeface="Times New Roman" panose="02020603050405020304" pitchFamily="18" charset="0"/>
            </a:endParaRPr>
          </a:p>
          <a:p>
            <a:pPr marL="0" lvl="3" indent="457200" algn="just" fontAlgn="base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ru-RU" dirty="0" smtClean="0">
                <a:ea typeface="Times New Roman" panose="02020603050405020304" pitchFamily="18" charset="0"/>
              </a:rPr>
              <a:t>Расстегнуть </a:t>
            </a:r>
            <a:r>
              <a:rPr lang="ru-RU" dirty="0">
                <a:ea typeface="Times New Roman" panose="02020603050405020304" pitchFamily="18" charset="0"/>
              </a:rPr>
              <a:t>поясной ремень.</a:t>
            </a:r>
          </a:p>
          <a:p>
            <a:pPr marL="0" lvl="3" indent="457200" algn="just" fontAlgn="base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ru-RU" dirty="0">
                <a:ea typeface="Times New Roman" panose="02020603050405020304" pitchFamily="18" charset="0"/>
              </a:rPr>
              <a:t>Прикрыть рану чистой салфеткой. </a:t>
            </a:r>
            <a:endParaRPr lang="ru-RU" dirty="0" smtClean="0">
              <a:ea typeface="Times New Roman" panose="02020603050405020304" pitchFamily="18" charset="0"/>
            </a:endParaRPr>
          </a:p>
          <a:p>
            <a:pPr marL="0" lvl="3" indent="457200" algn="just" fontAlgn="base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ru-RU" dirty="0">
                <a:ea typeface="Times New Roman" panose="02020603050405020304" pitchFamily="18" charset="0"/>
              </a:rPr>
              <a:t>Прикрепить салфетку с помощью </a:t>
            </a:r>
            <a:r>
              <a:rPr lang="ru-RU" dirty="0" smtClean="0">
                <a:ea typeface="Times New Roman" panose="02020603050405020304" pitchFamily="18" charset="0"/>
              </a:rPr>
              <a:t>лейкопластыря</a:t>
            </a:r>
          </a:p>
          <a:p>
            <a:pPr marL="0" lvl="3" indent="457200" algn="just" fontAlgn="base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ru-RU" dirty="0" smtClean="0">
                <a:ea typeface="Times New Roman" panose="02020603050405020304" pitchFamily="18" charset="0"/>
              </a:rPr>
              <a:t>Приложить </a:t>
            </a:r>
            <a:r>
              <a:rPr lang="ru-RU" dirty="0">
                <a:ea typeface="Times New Roman" panose="02020603050405020304" pitchFamily="18" charset="0"/>
              </a:rPr>
              <a:t>к животу холод. Холод не должен касаться краев раны</a:t>
            </a:r>
          </a:p>
          <a:p>
            <a:pPr marL="0" lvl="3" indent="457200" algn="just" fontAlgn="base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ru-RU" dirty="0" smtClean="0">
                <a:ea typeface="Times New Roman" panose="02020603050405020304" pitchFamily="18" charset="0"/>
              </a:rPr>
              <a:t>Предложить </a:t>
            </a:r>
            <a:r>
              <a:rPr lang="ru-RU" dirty="0">
                <a:ea typeface="Times New Roman" panose="02020603050405020304" pitchFamily="18" charset="0"/>
              </a:rPr>
              <a:t>обезболивающее (при отсутствии аллергических реакций</a:t>
            </a:r>
            <a:r>
              <a:rPr lang="ru-RU" dirty="0" smtClean="0">
                <a:ea typeface="Times New Roman" panose="02020603050405020304" pitchFamily="18" charset="0"/>
              </a:rPr>
              <a:t>) только при наличии видимой раны</a:t>
            </a:r>
            <a:endParaRPr lang="ru-RU" dirty="0"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4112" y="4827430"/>
            <a:ext cx="10183270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ea typeface="Times New Roman" panose="02020603050405020304" pitchFamily="18" charset="0"/>
              </a:rPr>
              <a:t>Нельзя!</a:t>
            </a:r>
            <a:r>
              <a:rPr lang="ru-RU" dirty="0" smtClean="0">
                <a:ea typeface="Times New Roman" panose="02020603050405020304" pitchFamily="18" charset="0"/>
              </a:rPr>
              <a:t> Извлекать инородный предмет из раны.</a:t>
            </a:r>
          </a:p>
          <a:p>
            <a:pPr fontAlgn="base"/>
            <a:r>
              <a:rPr lang="ru-RU" b="1" dirty="0" smtClean="0">
                <a:ea typeface="Times New Roman" panose="02020603050405020304" pitchFamily="18" charset="0"/>
              </a:rPr>
              <a:t>Нельзя! </a:t>
            </a:r>
            <a:r>
              <a:rPr lang="ru-RU" dirty="0">
                <a:ea typeface="Times New Roman" panose="02020603050405020304" pitchFamily="18" charset="0"/>
              </a:rPr>
              <a:t>Вправлять выпавшие внутренние </a:t>
            </a:r>
            <a:r>
              <a:rPr lang="ru-RU" dirty="0" smtClean="0">
                <a:ea typeface="Times New Roman" panose="02020603050405020304" pitchFamily="18" charset="0"/>
              </a:rPr>
              <a:t>органы</a:t>
            </a:r>
          </a:p>
          <a:p>
            <a:pPr fontAlgn="base"/>
            <a:r>
              <a:rPr lang="ru-RU" b="1" dirty="0" smtClean="0">
                <a:ea typeface="Times New Roman" panose="02020603050405020304" pitchFamily="18" charset="0"/>
              </a:rPr>
              <a:t>Нельзя!</a:t>
            </a:r>
            <a:r>
              <a:rPr lang="ru-RU" dirty="0" smtClean="0">
                <a:ea typeface="Times New Roman" panose="02020603050405020304" pitchFamily="18" charset="0"/>
              </a:rPr>
              <a:t> Давать </a:t>
            </a:r>
            <a:r>
              <a:rPr lang="ru-RU" dirty="0">
                <a:ea typeface="Times New Roman" panose="02020603050405020304" pitchFamily="18" charset="0"/>
              </a:rPr>
              <a:t>пить или есть</a:t>
            </a:r>
            <a:r>
              <a:rPr lang="ru-RU" dirty="0" smtClean="0">
                <a:ea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b="1" dirty="0">
                <a:ea typeface="Times New Roman" panose="02020603050405020304" pitchFamily="18" charset="0"/>
              </a:rPr>
              <a:t>Нельзя!</a:t>
            </a:r>
            <a:r>
              <a:rPr lang="ru-RU" dirty="0">
                <a:ea typeface="Times New Roman" panose="02020603050405020304" pitchFamily="18" charset="0"/>
              </a:rPr>
              <a:t> </a:t>
            </a:r>
            <a:r>
              <a:rPr lang="ru-RU" dirty="0" smtClean="0">
                <a:ea typeface="Times New Roman" panose="02020603050405020304" pitchFamily="18" charset="0"/>
              </a:rPr>
              <a:t>Без </a:t>
            </a:r>
            <a:r>
              <a:rPr lang="ru-RU" dirty="0" smtClean="0"/>
              <a:t>видимых повреждений давать обезболивающее </a:t>
            </a:r>
            <a:r>
              <a:rPr lang="ru-RU" dirty="0"/>
              <a:t>и прием каких либо </a:t>
            </a:r>
            <a:r>
              <a:rPr lang="ru-RU" dirty="0" smtClean="0"/>
              <a:t>лекарств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15223" y="493373"/>
            <a:ext cx="2282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b="1" cap="all" spc="25" dirty="0">
                <a:solidFill>
                  <a:srgbClr val="C00000"/>
                </a:solidFill>
                <a:ea typeface="Times New Roman" panose="02020603050405020304" pitchFamily="18" charset="0"/>
              </a:rPr>
              <a:t>Ранение </a:t>
            </a:r>
            <a:r>
              <a:rPr lang="ru-RU" b="1" cap="all" spc="25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живота</a:t>
            </a:r>
            <a:endParaRPr lang="ru-RU" dirty="0">
              <a:solidFill>
                <a:srgbClr val="C0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9218" name="Picture 2" descr="http://www.spas01.ru/netcat_files/Image/S-70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9" t="57853" r="12974" b="21957"/>
          <a:stretch/>
        </p:blipFill>
        <p:spPr bwMode="auto">
          <a:xfrm>
            <a:off x="6622870" y="1118207"/>
            <a:ext cx="4715691" cy="176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79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0080" y="632974"/>
            <a:ext cx="489857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sz="2000" b="1" cap="all" spc="2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При ушибах</a:t>
            </a:r>
            <a:r>
              <a:rPr lang="ru-RU" sz="2000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endParaRPr lang="ru-RU" sz="2000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ru-RU" dirty="0">
                <a:latin typeface="Tahoma" panose="020B0604030504040204" pitchFamily="34" charset="0"/>
                <a:ea typeface="Times New Roman" panose="02020603050405020304" pitchFamily="18" charset="0"/>
              </a:rPr>
              <a:t>создать покой ушибленному месту;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ru-RU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приложить </a:t>
            </a:r>
            <a:r>
              <a:rPr lang="ru-RU" dirty="0">
                <a:latin typeface="Tahoma" panose="020B0604030504040204" pitchFamily="34" charset="0"/>
                <a:ea typeface="Times New Roman" panose="02020603050405020304" pitchFamily="18" charset="0"/>
              </a:rPr>
              <a:t>«холод» к месту ушиба;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ru-RU" dirty="0">
                <a:latin typeface="Tahoma" panose="020B0604030504040204" pitchFamily="34" charset="0"/>
                <a:ea typeface="Times New Roman" panose="02020603050405020304" pitchFamily="18" charset="0"/>
              </a:rPr>
              <a:t>наложить тугую повязку</a:t>
            </a:r>
            <a:r>
              <a:rPr lang="ru-RU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0080" y="3202033"/>
            <a:ext cx="1109036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sz="2000" b="1" cap="all" spc="2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sz="2000" b="1" cap="all" spc="2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растяжении связок</a:t>
            </a:r>
            <a:endParaRPr lang="ru-RU" sz="2000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ru-RU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 травмированную </a:t>
            </a:r>
            <a:r>
              <a:rPr lang="ru-RU" dirty="0">
                <a:latin typeface="Tahoma" panose="020B0604030504040204" pitchFamily="34" charset="0"/>
                <a:ea typeface="Times New Roman" panose="02020603050405020304" pitchFamily="18" charset="0"/>
              </a:rPr>
              <a:t>конечность туго забинтовать и обеспечить ей покой;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ru-RU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 приложить </a:t>
            </a:r>
            <a:r>
              <a:rPr lang="ru-RU" dirty="0">
                <a:latin typeface="Tahoma" panose="020B0604030504040204" pitchFamily="34" charset="0"/>
                <a:ea typeface="Times New Roman" panose="02020603050405020304" pitchFamily="18" charset="0"/>
              </a:rPr>
              <a:t>«холод» к месту травмы;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ru-RU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 создать </a:t>
            </a:r>
            <a:r>
              <a:rPr lang="ru-RU" dirty="0">
                <a:latin typeface="Tahoma" panose="020B0604030504040204" pitchFamily="34" charset="0"/>
                <a:ea typeface="Times New Roman" panose="02020603050405020304" pitchFamily="18" charset="0"/>
              </a:rPr>
              <a:t>условия для обеспечения кровообращения (приподнять травмированную ногу, поврежденную руку подвесить на косынке к шее</a:t>
            </a:r>
            <a:r>
              <a:rPr lang="ru-RU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7645" y="2544163"/>
            <a:ext cx="1085523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  <a:t>Нельзя!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</a:rPr>
              <a:t>Смазывать ушибленное место йодом, растирать и накладывать согревающий компресс.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7645" y="5408156"/>
            <a:ext cx="1085523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latin typeface="Tahoma" panose="020B0604030504040204" pitchFamily="34" charset="0"/>
                <a:ea typeface="Times New Roman" panose="02020603050405020304" pitchFamily="18" charset="0"/>
              </a:rPr>
              <a:t>Нельзя! </a:t>
            </a:r>
            <a:r>
              <a:rPr lang="ru-RU" dirty="0">
                <a:latin typeface="Tahoma" panose="020B0604030504040204" pitchFamily="34" charset="0"/>
                <a:ea typeface="Times New Roman" panose="02020603050405020304" pitchFamily="18" charset="0"/>
              </a:rPr>
              <a:t>Проводить процедуры, которые могут привести к нагреву травмированного места.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26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0080" y="487872"/>
            <a:ext cx="10946674" cy="483209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ts val="600"/>
              </a:spcBef>
              <a:spcAft>
                <a:spcPts val="600"/>
              </a:spcAft>
            </a:pPr>
            <a:r>
              <a:rPr lang="ru-RU" sz="2000" b="1" cap="all" spc="2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Первая помощь при переломах</a:t>
            </a:r>
            <a:endParaRPr lang="ru-RU" sz="2000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Первая помощь при переломе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- иммобилизация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(создание покоя) поврежденной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конечности,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</a:t>
            </a:r>
            <a:r>
              <a:rPr lang="ru-RU" dirty="0" smtClean="0">
                <a:ea typeface="Times New Roman" panose="02020603050405020304" pitchFamily="18" charset="0"/>
              </a:rPr>
              <a:t>с помощью готовых шин, палки</a:t>
            </a:r>
            <a:r>
              <a:rPr lang="ru-RU" dirty="0">
                <a:ea typeface="Times New Roman" panose="02020603050405020304" pitchFamily="18" charset="0"/>
              </a:rPr>
              <a:t>, доски, линейка, куски фанеры и т</a:t>
            </a:r>
            <a:r>
              <a:rPr lang="ru-RU" dirty="0" smtClean="0">
                <a:ea typeface="Times New Roman" panose="02020603050405020304" pitchFamily="18" charset="0"/>
              </a:rPr>
              <a:t>. п</a:t>
            </a:r>
            <a:r>
              <a:rPr lang="ru-RU" dirty="0">
                <a:ea typeface="Times New Roman" panose="02020603050405020304" pitchFamily="18" charset="0"/>
              </a:rPr>
              <a:t>. </a:t>
            </a:r>
            <a:r>
              <a:rPr lang="ru-RU" dirty="0" smtClean="0">
                <a:ea typeface="Times New Roman" panose="02020603050405020304" pitchFamily="18" charset="0"/>
              </a:rPr>
              <a:t>или </a:t>
            </a:r>
            <a:r>
              <a:rPr lang="ru-RU" dirty="0" err="1" smtClean="0">
                <a:ea typeface="Times New Roman" panose="02020603050405020304" pitchFamily="18" charset="0"/>
              </a:rPr>
              <a:t>прибинтовывание</a:t>
            </a:r>
            <a:r>
              <a:rPr lang="ru-RU" dirty="0" smtClean="0">
                <a:ea typeface="Times New Roman" panose="02020603050405020304" pitchFamily="18" charset="0"/>
              </a:rPr>
              <a:t> </a:t>
            </a:r>
            <a:r>
              <a:rPr lang="ru-RU" dirty="0">
                <a:ea typeface="Times New Roman" panose="02020603050405020304" pitchFamily="18" charset="0"/>
              </a:rPr>
              <a:t>к здоровой части </a:t>
            </a:r>
            <a:r>
              <a:rPr lang="ru-RU" dirty="0" smtClean="0">
                <a:ea typeface="Times New Roman" panose="02020603050405020304" pitchFamily="18" charset="0"/>
              </a:rPr>
              <a:t>тела</a:t>
            </a:r>
            <a:r>
              <a:rPr lang="ru-RU" dirty="0">
                <a:ea typeface="Times New Roman" panose="02020603050405020304" pitchFamily="18" charset="0"/>
              </a:rPr>
              <a:t>.</a:t>
            </a:r>
          </a:p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ea typeface="Times New Roman" panose="02020603050405020304" pitchFamily="18" charset="0"/>
              </a:rPr>
              <a:t>Открытый перелом</a:t>
            </a:r>
            <a:endParaRPr lang="ru-RU" dirty="0">
              <a:ea typeface="Times New Roman" panose="02020603050405020304" pitchFamily="18" charset="0"/>
            </a:endParaRPr>
          </a:p>
          <a:p>
            <a:pPr marL="342900" lvl="0" algn="just" fontAlgn="base"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smtClean="0">
                <a:ea typeface="Times New Roman" panose="02020603050405020304" pitchFamily="18" charset="0"/>
              </a:rPr>
              <a:t> </a:t>
            </a:r>
            <a:r>
              <a:rPr lang="ru-RU" dirty="0" smtClean="0">
                <a:ea typeface="Times New Roman" panose="02020603050405020304" pitchFamily="18" charset="0"/>
              </a:rPr>
              <a:t>На </a:t>
            </a:r>
            <a:r>
              <a:rPr lang="ru-RU" dirty="0">
                <a:ea typeface="Times New Roman" panose="02020603050405020304" pitchFamily="18" charset="0"/>
              </a:rPr>
              <a:t>рану </a:t>
            </a:r>
            <a:r>
              <a:rPr lang="ru-RU" dirty="0" smtClean="0">
                <a:ea typeface="Times New Roman" panose="02020603050405020304" pitchFamily="18" charset="0"/>
              </a:rPr>
              <a:t>наложить </a:t>
            </a:r>
            <a:r>
              <a:rPr lang="ru-RU" dirty="0">
                <a:ea typeface="Times New Roman" panose="02020603050405020304" pitchFamily="18" charset="0"/>
              </a:rPr>
              <a:t>стерильную повязку.</a:t>
            </a:r>
          </a:p>
          <a:p>
            <a:pPr marL="342900" lvl="0" algn="just" fontAlgn="base"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smtClean="0">
                <a:ea typeface="Times New Roman" panose="02020603050405020304" pitchFamily="18" charset="0"/>
              </a:rPr>
              <a:t> </a:t>
            </a:r>
            <a:r>
              <a:rPr lang="ru-RU" dirty="0" smtClean="0">
                <a:ea typeface="Times New Roman" panose="02020603050405020304" pitchFamily="18" charset="0"/>
              </a:rPr>
              <a:t>При </a:t>
            </a:r>
            <a:r>
              <a:rPr lang="ru-RU" dirty="0">
                <a:ea typeface="Times New Roman" panose="02020603050405020304" pitchFamily="18" charset="0"/>
              </a:rPr>
              <a:t>кровотечении из артерий наложить жгут.</a:t>
            </a:r>
          </a:p>
          <a:p>
            <a:pPr marL="342900" algn="just" fontAlgn="base"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smtClean="0"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ea typeface="Times New Roman" panose="02020603050405020304" pitchFamily="18" charset="0"/>
              </a:rPr>
              <a:t>Нельзя! </a:t>
            </a:r>
            <a:r>
              <a:rPr lang="ru-RU" dirty="0" smtClean="0">
                <a:ea typeface="Times New Roman" panose="02020603050405020304" pitchFamily="18" charset="0"/>
              </a:rPr>
              <a:t>Вправлять </a:t>
            </a:r>
            <a:r>
              <a:rPr lang="ru-RU" dirty="0">
                <a:ea typeface="Times New Roman" panose="02020603050405020304" pitchFamily="18" charset="0"/>
              </a:rPr>
              <a:t>отломки, касаться раны </a:t>
            </a:r>
          </a:p>
          <a:p>
            <a:pPr algn="just" fontAlgn="base">
              <a:spcBef>
                <a:spcPts val="600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ru-RU" b="1" dirty="0" smtClean="0">
                <a:ea typeface="Times New Roman" panose="02020603050405020304" pitchFamily="18" charset="0"/>
              </a:rPr>
              <a:t>Закрытый перелом</a:t>
            </a:r>
            <a:r>
              <a:rPr lang="ru-RU" dirty="0" smtClean="0">
                <a:ea typeface="Times New Roman" panose="02020603050405020304" pitchFamily="18" charset="0"/>
              </a:rPr>
              <a:t> </a:t>
            </a:r>
          </a:p>
          <a:p>
            <a:pPr marL="285750" indent="-285750" algn="just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ea typeface="Times New Roman" panose="02020603050405020304" pitchFamily="18" charset="0"/>
              </a:rPr>
              <a:t>не снимать </a:t>
            </a:r>
            <a:r>
              <a:rPr lang="ru-RU" dirty="0">
                <a:ea typeface="Times New Roman" panose="02020603050405020304" pitchFamily="18" charset="0"/>
              </a:rPr>
              <a:t>с пострадавшего </a:t>
            </a:r>
            <a:r>
              <a:rPr lang="ru-RU" dirty="0" smtClean="0">
                <a:ea typeface="Times New Roman" panose="02020603050405020304" pitchFamily="18" charset="0"/>
              </a:rPr>
              <a:t>одежду</a:t>
            </a:r>
          </a:p>
          <a:p>
            <a:pPr marL="285750" indent="-285750" algn="just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ea typeface="Times New Roman" panose="02020603050405020304" pitchFamily="18" charset="0"/>
              </a:rPr>
              <a:t>шину накладывать поверх одежды</a:t>
            </a:r>
          </a:p>
          <a:p>
            <a:pPr marL="285750" indent="-285750" algn="just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ea typeface="Times New Roman" panose="02020603050405020304" pitchFamily="18" charset="0"/>
              </a:rPr>
              <a:t>месту травмы необходимо приложить </a:t>
            </a:r>
            <a:r>
              <a:rPr lang="ru-RU" dirty="0">
                <a:ea typeface="Times New Roman" panose="02020603050405020304" pitchFamily="18" charset="0"/>
              </a:rPr>
              <a:t>"холод</a:t>
            </a:r>
            <a:r>
              <a:rPr lang="ru-RU" dirty="0" smtClean="0">
                <a:ea typeface="Times New Roman" panose="02020603050405020304" pitchFamily="18" charset="0"/>
              </a:rPr>
              <a:t>"</a:t>
            </a:r>
            <a:endParaRPr lang="ru-RU" dirty="0"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0080" y="5476717"/>
            <a:ext cx="1069848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ea typeface="Times New Roman" panose="02020603050405020304" pitchFamily="18" charset="0"/>
              </a:rPr>
              <a:t>Нельзя!</a:t>
            </a:r>
            <a:r>
              <a:rPr lang="ru-RU" dirty="0">
                <a:ea typeface="Times New Roman" panose="02020603050405020304" pitchFamily="18" charset="0"/>
              </a:rPr>
              <a:t> Снимать с пострадавшего одежду и обувь естественным способом, если это ведет к дополнительному физическому воздействию (сдавливанию, нажатию) на место перелома.</a:t>
            </a:r>
            <a:endParaRPr lang="ru-RU" sz="32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81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4483" y="448574"/>
            <a:ext cx="741970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При переломе костей предплечья</a:t>
            </a:r>
            <a:r>
              <a:rPr lang="ru-RU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</a:t>
            </a:r>
            <a:endParaRPr lang="ru-RU" sz="3200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marL="342900" indent="-342900" algn="just" fontAlgn="base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dirty="0" smtClean="0">
                <a:ea typeface="Times New Roman" panose="02020603050405020304" pitchFamily="18" charset="0"/>
              </a:rPr>
              <a:t>наложить </a:t>
            </a:r>
            <a:r>
              <a:rPr lang="ru-RU" dirty="0">
                <a:ea typeface="Times New Roman" panose="02020603050405020304" pitchFamily="18" charset="0"/>
              </a:rPr>
              <a:t>шину с жесткой фиксацией костей в локтевом суставе, </a:t>
            </a:r>
            <a:endParaRPr lang="ru-RU" sz="3200" dirty="0">
              <a:ea typeface="Times New Roman" panose="02020603050405020304" pitchFamily="18" charset="0"/>
            </a:endParaRPr>
          </a:p>
          <a:p>
            <a:pPr marL="342900" indent="-342900" algn="just" fontAlgn="base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dirty="0" smtClean="0">
                <a:ea typeface="Times New Roman" panose="02020603050405020304" pitchFamily="18" charset="0"/>
              </a:rPr>
              <a:t>зафиксировать </a:t>
            </a:r>
            <a:r>
              <a:rPr lang="ru-RU" dirty="0">
                <a:ea typeface="Times New Roman" panose="02020603050405020304" pitchFamily="18" charset="0"/>
              </a:rPr>
              <a:t>руку косынкой,</a:t>
            </a:r>
            <a:endParaRPr lang="ru-RU" sz="3200" dirty="0">
              <a:ea typeface="Times New Roman" panose="02020603050405020304" pitchFamily="18" charset="0"/>
            </a:endParaRPr>
          </a:p>
          <a:p>
            <a:pPr marL="342900" indent="-342900" algn="just" fontAlgn="base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dirty="0" smtClean="0">
                <a:ea typeface="Times New Roman" panose="02020603050405020304" pitchFamily="18" charset="0"/>
              </a:rPr>
              <a:t>приложить </a:t>
            </a:r>
            <a:r>
              <a:rPr lang="ru-RU" dirty="0">
                <a:ea typeface="Times New Roman" panose="02020603050405020304" pitchFamily="18" charset="0"/>
              </a:rPr>
              <a:t>холод к месту перелома,</a:t>
            </a:r>
            <a:endParaRPr lang="ru-RU" sz="3200" dirty="0">
              <a:ea typeface="Times New Roman" panose="02020603050405020304" pitchFamily="18" charset="0"/>
            </a:endParaRPr>
          </a:p>
          <a:p>
            <a:pPr marL="342900" indent="-342900" algn="just" fontAlgn="base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dirty="0" smtClean="0">
                <a:ea typeface="Times New Roman" panose="02020603050405020304" pitchFamily="18" charset="0"/>
              </a:rPr>
              <a:t>предложить </a:t>
            </a:r>
            <a:r>
              <a:rPr lang="ru-RU" dirty="0">
                <a:ea typeface="Times New Roman" panose="02020603050405020304" pitchFamily="18" charset="0"/>
              </a:rPr>
              <a:t>обезболивающее (при отсутствии аллергии)</a:t>
            </a:r>
            <a:endParaRPr lang="ru-RU" sz="32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1026" name="Picture 2" descr="http://www.spas01.ru/netcat_files/Image/S-72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66" t="22270" r="11444" b="25887"/>
          <a:stretch/>
        </p:blipFill>
        <p:spPr bwMode="auto">
          <a:xfrm>
            <a:off x="8830493" y="161893"/>
            <a:ext cx="1942325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pas01.ru/netcat_files/Image/S-73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1" t="21753" r="6402" b="26024"/>
          <a:stretch/>
        </p:blipFill>
        <p:spPr bwMode="auto">
          <a:xfrm>
            <a:off x="1410791" y="3074720"/>
            <a:ext cx="2270608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49829" y="2974731"/>
            <a:ext cx="741970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При переломе плечевой кости </a:t>
            </a:r>
            <a:endParaRPr lang="ru-RU" sz="3200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marL="342900" indent="-342900" algn="just" fontAlgn="base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dirty="0"/>
              <a:t>прибинтовать руку к туловищу </a:t>
            </a:r>
            <a:endParaRPr lang="ru-RU" dirty="0" smtClean="0"/>
          </a:p>
          <a:p>
            <a:pPr marL="342900" indent="-342900" algn="just" fontAlgn="base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dirty="0" smtClean="0">
                <a:ea typeface="Times New Roman" panose="02020603050405020304" pitchFamily="18" charset="0"/>
              </a:rPr>
              <a:t>приложить </a:t>
            </a:r>
            <a:r>
              <a:rPr lang="ru-RU" dirty="0">
                <a:ea typeface="Times New Roman" panose="02020603050405020304" pitchFamily="18" charset="0"/>
              </a:rPr>
              <a:t>холод к месту перелома,</a:t>
            </a:r>
            <a:endParaRPr lang="ru-RU" sz="3200" dirty="0">
              <a:ea typeface="Times New Roman" panose="02020603050405020304" pitchFamily="18" charset="0"/>
            </a:endParaRPr>
          </a:p>
          <a:p>
            <a:pPr marL="342900" indent="-342900" algn="just" fontAlgn="base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dirty="0" smtClean="0">
                <a:ea typeface="Times New Roman" panose="02020603050405020304" pitchFamily="18" charset="0"/>
              </a:rPr>
              <a:t>предложить </a:t>
            </a:r>
            <a:r>
              <a:rPr lang="ru-RU" dirty="0">
                <a:ea typeface="Times New Roman" panose="02020603050405020304" pitchFamily="18" charset="0"/>
              </a:rPr>
              <a:t>обезболивающее (при отсутствии аллергии)</a:t>
            </a:r>
            <a:endParaRPr lang="ru-RU" sz="3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81399" y="5428712"/>
            <a:ext cx="7419702" cy="92333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При </a:t>
            </a:r>
            <a:r>
              <a:rPr lang="ru-RU" dirty="0">
                <a:solidFill>
                  <a:srgbClr val="FF0000"/>
                </a:solidFill>
                <a:ea typeface="Times New Roman" panose="02020603050405020304" pitchFamily="18" charset="0"/>
              </a:rPr>
              <a:t>вывихах плечевом или локтевом суставах </a:t>
            </a:r>
            <a:r>
              <a:rPr lang="ru-RU" dirty="0">
                <a:ea typeface="Times New Roman" panose="02020603050405020304" pitchFamily="18" charset="0"/>
              </a:rPr>
              <a:t>– зафиксировать руку с помощью валиков из одежды в том положении, которое причиняет наименьшую боль</a:t>
            </a:r>
            <a:endParaRPr lang="ru-RU" sz="3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30757" y="4885334"/>
            <a:ext cx="688941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269875" algn="ctr" fontAlgn="base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latin typeface="Tahoma" panose="020B0604030504040204" pitchFamily="34" charset="0"/>
                <a:ea typeface="Times New Roman" panose="02020603050405020304" pitchFamily="18" charset="0"/>
              </a:rPr>
              <a:t>Нельзя!</a:t>
            </a:r>
            <a:r>
              <a:rPr lang="ru-RU" dirty="0">
                <a:latin typeface="Tahoma" panose="020B0604030504040204" pitchFamily="34" charset="0"/>
                <a:ea typeface="Times New Roman" panose="02020603050405020304" pitchFamily="18" charset="0"/>
              </a:rPr>
              <a:t> Самостоятельно вправлять вывихи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17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313" y="318627"/>
            <a:ext cx="7833359" cy="2485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 fontAlgn="base">
              <a:spcAft>
                <a:spcPts val="300"/>
              </a:spcAft>
            </a:pPr>
            <a:r>
              <a:rPr lang="ru-RU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При повреждении голеностопного сустава</a:t>
            </a:r>
            <a:endParaRPr lang="ru-RU" sz="3200" b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marL="342900" indent="-342900" algn="just" fontAlgn="base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dirty="0" smtClean="0">
                <a:ea typeface="Times New Roman" panose="02020603050405020304" pitchFamily="18" charset="0"/>
              </a:rPr>
              <a:t>предложить </a:t>
            </a:r>
            <a:r>
              <a:rPr lang="ru-RU" dirty="0">
                <a:ea typeface="Times New Roman" panose="02020603050405020304" pitchFamily="18" charset="0"/>
              </a:rPr>
              <a:t>обезболивающее (при отсутствии аллергии),</a:t>
            </a:r>
            <a:endParaRPr lang="ru-RU" sz="3200" dirty="0">
              <a:ea typeface="Times New Roman" panose="02020603050405020304" pitchFamily="18" charset="0"/>
            </a:endParaRPr>
          </a:p>
          <a:p>
            <a:pPr marL="342900" indent="-342900" algn="just" fontAlgn="base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dirty="0" smtClean="0">
                <a:ea typeface="Times New Roman" panose="02020603050405020304" pitchFamily="18" charset="0"/>
              </a:rPr>
              <a:t>приподнять </a:t>
            </a:r>
            <a:r>
              <a:rPr lang="ru-RU" dirty="0">
                <a:ea typeface="Times New Roman" panose="02020603050405020304" pitchFamily="18" charset="0"/>
              </a:rPr>
              <a:t>ногу, захватив ее под пяткой и коленным суставом,</a:t>
            </a:r>
            <a:endParaRPr lang="ru-RU" sz="3200" dirty="0">
              <a:ea typeface="Times New Roman" panose="02020603050405020304" pitchFamily="18" charset="0"/>
            </a:endParaRPr>
          </a:p>
          <a:p>
            <a:pPr marL="342900" indent="-342900" algn="just" fontAlgn="base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dirty="0" smtClean="0">
                <a:ea typeface="Times New Roman" panose="02020603050405020304" pitchFamily="18" charset="0"/>
              </a:rPr>
              <a:t>завести </a:t>
            </a:r>
            <a:r>
              <a:rPr lang="ru-RU" dirty="0">
                <a:ea typeface="Times New Roman" panose="02020603050405020304" pitchFamily="18" charset="0"/>
              </a:rPr>
              <a:t>сформированную шину под приподнятую конечность,</a:t>
            </a:r>
            <a:endParaRPr lang="ru-RU" sz="3200" dirty="0">
              <a:ea typeface="Times New Roman" panose="02020603050405020304" pitchFamily="18" charset="0"/>
            </a:endParaRPr>
          </a:p>
          <a:p>
            <a:pPr marL="342900" indent="-342900" algn="just" fontAlgn="base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dirty="0" smtClean="0">
                <a:ea typeface="Times New Roman" panose="02020603050405020304" pitchFamily="18" charset="0"/>
              </a:rPr>
              <a:t>зафиксировать </a:t>
            </a:r>
            <a:r>
              <a:rPr lang="ru-RU" dirty="0">
                <a:ea typeface="Times New Roman" panose="02020603050405020304" pitchFamily="18" charset="0"/>
              </a:rPr>
              <a:t>шину завязками,</a:t>
            </a:r>
            <a:endParaRPr lang="ru-RU" sz="3200" dirty="0">
              <a:ea typeface="Times New Roman" panose="02020603050405020304" pitchFamily="18" charset="0"/>
            </a:endParaRPr>
          </a:p>
          <a:p>
            <a:pPr marL="342900" indent="-342900" algn="just" fontAlgn="base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dirty="0" smtClean="0">
                <a:ea typeface="Times New Roman" panose="02020603050405020304" pitchFamily="18" charset="0"/>
              </a:rPr>
              <a:t>приложить </a:t>
            </a:r>
            <a:r>
              <a:rPr lang="ru-RU" dirty="0">
                <a:ea typeface="Times New Roman" panose="02020603050405020304" pitchFamily="18" charset="0"/>
              </a:rPr>
              <a:t>холод к месту повреждения</a:t>
            </a:r>
            <a:r>
              <a:rPr lang="ru-RU" dirty="0" smtClean="0">
                <a:ea typeface="Times New Roman" panose="02020603050405020304" pitchFamily="18" charset="0"/>
              </a:rPr>
              <a:t>,</a:t>
            </a:r>
            <a:endParaRPr lang="ru-RU" sz="3200" dirty="0">
              <a:ea typeface="Times New Roman" panose="02020603050405020304" pitchFamily="18" charset="0"/>
            </a:endParaRPr>
          </a:p>
        </p:txBody>
      </p:sp>
      <p:pic>
        <p:nvPicPr>
          <p:cNvPr id="2050" name="Picture 2" descr="http://www.spas01.ru/netcat_files/Image/S-74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1" t="53783" r="9427" b="17471"/>
          <a:stretch/>
        </p:blipFill>
        <p:spPr bwMode="auto">
          <a:xfrm>
            <a:off x="8660673" y="318627"/>
            <a:ext cx="2880000" cy="250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pas01.ru/netcat_files/Image/S-75(4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1" t="31475" r="15074" b="30347"/>
          <a:stretch/>
        </p:blipFill>
        <p:spPr bwMode="auto">
          <a:xfrm>
            <a:off x="827313" y="3275321"/>
            <a:ext cx="3794824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42113" y="3275321"/>
            <a:ext cx="6598560" cy="2062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ea typeface="Times New Roman" panose="02020603050405020304" pitchFamily="18" charset="0"/>
              </a:rPr>
              <a:t>Нельзя! </a:t>
            </a:r>
            <a:r>
              <a:rPr lang="ru-RU" dirty="0">
                <a:ea typeface="Times New Roman" panose="02020603050405020304" pitchFamily="18" charset="0"/>
              </a:rPr>
              <a:t>Ощупывать конечность с целью уточнения места повреждения</a:t>
            </a:r>
            <a:endParaRPr lang="ru-RU" sz="3200" dirty="0">
              <a:ea typeface="Times New Roman" panose="02020603050405020304" pitchFamily="18" charset="0"/>
            </a:endParaRPr>
          </a:p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ea typeface="Times New Roman" panose="02020603050405020304" pitchFamily="18" charset="0"/>
              </a:rPr>
              <a:t>Нельзя!</a:t>
            </a:r>
            <a:r>
              <a:rPr lang="ru-RU" dirty="0">
                <a:ea typeface="Times New Roman" panose="02020603050405020304" pitchFamily="18" charset="0"/>
              </a:rPr>
              <a:t> Снимать с поврежденной ноги одежду и обувь до действия обезболивающего</a:t>
            </a:r>
            <a:endParaRPr lang="ru-RU" sz="3200" dirty="0">
              <a:ea typeface="Times New Roman" panose="02020603050405020304" pitchFamily="18" charset="0"/>
            </a:endParaRPr>
          </a:p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ea typeface="Times New Roman" panose="02020603050405020304" pitchFamily="18" charset="0"/>
              </a:rPr>
              <a:t>Нельзя!</a:t>
            </a:r>
            <a:r>
              <a:rPr lang="ru-RU" dirty="0">
                <a:ea typeface="Times New Roman" panose="02020603050405020304" pitchFamily="18" charset="0"/>
              </a:rPr>
              <a:t> Накладывать повязки и шины до действия обезболивающего</a:t>
            </a:r>
            <a:endParaRPr lang="ru-RU" sz="32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98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5840" y="1851469"/>
            <a:ext cx="1018032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rgbClr val="464C55"/>
                </a:solidFill>
                <a:latin typeface="PT Serif"/>
              </a:rPr>
              <a:t>1</a:t>
            </a:r>
            <a:r>
              <a:rPr lang="ru-RU" dirty="0">
                <a:solidFill>
                  <a:srgbClr val="464C55"/>
                </a:solidFill>
                <a:latin typeface="PT Serif"/>
              </a:rPr>
              <a:t>. Отсутствие сознания.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rgbClr val="464C55"/>
                </a:solidFill>
                <a:latin typeface="PT Serif"/>
              </a:rPr>
              <a:t>2. Остановка дыхания и кровообращения.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rgbClr val="464C55"/>
                </a:solidFill>
                <a:latin typeface="PT Serif"/>
              </a:rPr>
              <a:t>3. Наружные кровотечения.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rgbClr val="464C55"/>
                </a:solidFill>
                <a:latin typeface="PT Serif"/>
              </a:rPr>
              <a:t>4. Инородные тела верхних дыхательных путей.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rgbClr val="464C55"/>
                </a:solidFill>
                <a:latin typeface="PT Serif"/>
              </a:rPr>
              <a:t>5. Травмы различных областей тела.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rgbClr val="464C55"/>
                </a:solidFill>
                <a:latin typeface="PT Serif"/>
              </a:rPr>
              <a:t>6. Ожоги, эффекты воздействия высоких температур, теплового излучения.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rgbClr val="464C55"/>
                </a:solidFill>
                <a:latin typeface="PT Serif"/>
              </a:rPr>
              <a:t>7. Отморожение и другие эффекты воздействия низких температур.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rgbClr val="464C55"/>
                </a:solidFill>
                <a:latin typeface="PT Serif"/>
              </a:rPr>
              <a:t>8. Отравления.</a:t>
            </a:r>
            <a:endParaRPr lang="ru-RU" b="0" i="0" dirty="0">
              <a:solidFill>
                <a:srgbClr val="464C55"/>
              </a:solidFill>
              <a:effectLst/>
              <a:latin typeface="PT Serif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0903" y="394476"/>
            <a:ext cx="8630194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2272F"/>
                </a:solidFill>
                <a:latin typeface="PT Serif"/>
              </a:rPr>
              <a:t>Перечень состояний, при которых оказывается первая </a:t>
            </a:r>
            <a:r>
              <a:rPr lang="ru-RU" b="1" dirty="0" smtClean="0">
                <a:solidFill>
                  <a:srgbClr val="22272F"/>
                </a:solidFill>
                <a:latin typeface="PT Serif"/>
              </a:rPr>
              <a:t>помощь</a:t>
            </a:r>
          </a:p>
          <a:p>
            <a:pPr algn="ctr"/>
            <a:r>
              <a:rPr lang="ru-RU" sz="1600" i="1" dirty="0"/>
              <a:t>Приказ Министерства здравоохранения и социального развития РФ от 4 мая 2012 г. N 477н "Об утверждении перечня состояний, при которых оказывается первая помощь, и перечня мероприятий по оказанию первой помощи" (с изменениями и дополнениями</a:t>
            </a:r>
            <a:r>
              <a:rPr lang="ru-RU" sz="1600" i="1" dirty="0" smtClean="0"/>
              <a:t>)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27929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2960" y="668932"/>
            <a:ext cx="109728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ru-RU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При переломе бедренной кости, повреждении коленного сустава и костей голени</a:t>
            </a:r>
            <a:endParaRPr lang="ru-RU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ru-RU" dirty="0" smtClean="0">
                <a:ea typeface="Times New Roman" panose="02020603050405020304" pitchFamily="18" charset="0"/>
              </a:rPr>
              <a:t>предложить </a:t>
            </a:r>
            <a:r>
              <a:rPr lang="ru-RU" dirty="0">
                <a:ea typeface="Times New Roman" panose="02020603050405020304" pitchFamily="18" charset="0"/>
              </a:rPr>
              <a:t>обезболивающее (при отсутствии аллергии</a:t>
            </a:r>
            <a:r>
              <a:rPr lang="ru-RU" dirty="0" smtClean="0">
                <a:ea typeface="Times New Roman" panose="02020603050405020304" pitchFamily="18" charset="0"/>
              </a:rPr>
              <a:t>),</a:t>
            </a:r>
            <a:endParaRPr lang="ru-RU" dirty="0">
              <a:ea typeface="Times New Roman" panose="02020603050405020304" pitchFamily="18" charset="0"/>
            </a:endParaRP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ru-RU" dirty="0" smtClean="0">
                <a:ea typeface="Times New Roman" panose="02020603050405020304" pitchFamily="18" charset="0"/>
              </a:rPr>
              <a:t>приложить </a:t>
            </a:r>
            <a:r>
              <a:rPr lang="ru-RU" dirty="0">
                <a:ea typeface="Times New Roman" panose="02020603050405020304" pitchFamily="18" charset="0"/>
              </a:rPr>
              <a:t>холод к месту перелома,</a:t>
            </a: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ru-RU" dirty="0" smtClean="0">
                <a:ea typeface="Times New Roman" panose="02020603050405020304" pitchFamily="18" charset="0"/>
              </a:rPr>
              <a:t>положить </a:t>
            </a:r>
            <a:r>
              <a:rPr lang="ru-RU" dirty="0">
                <a:ea typeface="Times New Roman" panose="02020603050405020304" pitchFamily="18" charset="0"/>
              </a:rPr>
              <a:t>между ног валик из мягкой ткани, </a:t>
            </a: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ru-RU" dirty="0" smtClean="0">
                <a:ea typeface="Times New Roman" panose="02020603050405020304" pitchFamily="18" charset="0"/>
              </a:rPr>
              <a:t>зафиксировать </a:t>
            </a:r>
            <a:r>
              <a:rPr lang="ru-RU" dirty="0">
                <a:ea typeface="Times New Roman" panose="02020603050405020304" pitchFamily="18" charset="0"/>
              </a:rPr>
              <a:t>ноги и туловище с помощью двух </a:t>
            </a:r>
            <a:r>
              <a:rPr lang="ru-RU" dirty="0" smtClean="0">
                <a:ea typeface="Times New Roman" panose="02020603050405020304" pitchFamily="18" charset="0"/>
              </a:rPr>
              <a:t>шин,</a:t>
            </a:r>
            <a:endParaRPr lang="ru-RU" dirty="0">
              <a:ea typeface="Times New Roman" panose="02020603050405020304" pitchFamily="18" charset="0"/>
            </a:endParaRP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ru-RU" dirty="0" smtClean="0">
                <a:ea typeface="Times New Roman" panose="02020603050405020304" pitchFamily="18" charset="0"/>
              </a:rPr>
              <a:t>зафиксировать </a:t>
            </a:r>
            <a:r>
              <a:rPr lang="ru-RU" dirty="0">
                <a:ea typeface="Times New Roman" panose="02020603050405020304" pitchFamily="18" charset="0"/>
              </a:rPr>
              <a:t>шину завязками сначала на груди, затем на </a:t>
            </a:r>
            <a:r>
              <a:rPr lang="ru-RU" dirty="0" smtClean="0">
                <a:ea typeface="Times New Roman" panose="02020603050405020304" pitchFamily="18" charset="0"/>
              </a:rPr>
              <a:t>стопах</a:t>
            </a:r>
            <a:endParaRPr lang="ru-RU" dirty="0"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2960" y="3395455"/>
            <a:ext cx="10763794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>
                <a:ea typeface="Times New Roman" panose="02020603050405020304" pitchFamily="18" charset="0"/>
              </a:rPr>
              <a:t>Запомни!</a:t>
            </a:r>
            <a:r>
              <a:rPr lang="ru-RU" dirty="0">
                <a:ea typeface="Times New Roman" panose="02020603050405020304" pitchFamily="18" charset="0"/>
              </a:rPr>
              <a:t> При переломе костей нижних конечностей оказание первой помощи </a:t>
            </a:r>
            <a:r>
              <a:rPr lang="ru-RU" i="1" dirty="0">
                <a:ea typeface="Times New Roman" panose="02020603050405020304" pitchFamily="18" charset="0"/>
              </a:rPr>
              <a:t>следует начинать с обезболивания</a:t>
            </a:r>
            <a:endParaRPr lang="ru-RU" dirty="0"/>
          </a:p>
        </p:txBody>
      </p:sp>
      <p:pic>
        <p:nvPicPr>
          <p:cNvPr id="3074" name="Picture 2" descr="http://www.spas01.ru/netcat_files/Image/S-77(3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7" t="52619" r="7410" b="18816"/>
          <a:stretch/>
        </p:blipFill>
        <p:spPr bwMode="auto">
          <a:xfrm>
            <a:off x="914400" y="4244541"/>
            <a:ext cx="5068389" cy="249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04857" y="4368357"/>
            <a:ext cx="5381897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ea typeface="Times New Roman" panose="02020603050405020304" pitchFamily="18" charset="0"/>
              </a:rPr>
              <a:t>Нельзя! </a:t>
            </a:r>
            <a:r>
              <a:rPr lang="ru-RU" dirty="0">
                <a:ea typeface="Times New Roman" panose="02020603050405020304" pitchFamily="18" charset="0"/>
              </a:rPr>
              <a:t>Ощупывать конечность с целью уточнения места </a:t>
            </a:r>
            <a:r>
              <a:rPr lang="ru-RU" dirty="0" smtClean="0">
                <a:ea typeface="Times New Roman" panose="02020603050405020304" pitchFamily="18" charset="0"/>
              </a:rPr>
              <a:t>повреждения</a:t>
            </a:r>
            <a:endParaRPr lang="ru-RU" sz="32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12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0080" y="818693"/>
            <a:ext cx="1103811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ts val="300"/>
              </a:spcBef>
              <a:spcAft>
                <a:spcPts val="300"/>
              </a:spcAft>
            </a:pPr>
            <a:r>
              <a:rPr lang="ru-RU" i="1" dirty="0" smtClean="0">
                <a:ea typeface="Times New Roman" panose="02020603050405020304" pitchFamily="18" charset="0"/>
              </a:rPr>
              <a:t>Признаки </a:t>
            </a:r>
            <a:r>
              <a:rPr lang="ru-RU" i="1" dirty="0">
                <a:ea typeface="Times New Roman" panose="02020603050405020304" pitchFamily="18" charset="0"/>
              </a:rPr>
              <a:t>перелома</a:t>
            </a:r>
            <a:r>
              <a:rPr lang="ru-RU" dirty="0">
                <a:ea typeface="Times New Roman" panose="02020603050405020304" pitchFamily="18" charset="0"/>
              </a:rPr>
              <a:t>: кровотечение из ушей и рта, бессознательное состояние </a:t>
            </a:r>
          </a:p>
          <a:p>
            <a:pPr algn="just" fontAlgn="base">
              <a:spcBef>
                <a:spcPts val="300"/>
              </a:spcBef>
              <a:spcAft>
                <a:spcPts val="300"/>
              </a:spcAft>
            </a:pPr>
            <a:r>
              <a:rPr lang="ru-RU" i="1" dirty="0">
                <a:ea typeface="Times New Roman" panose="02020603050405020304" pitchFamily="18" charset="0"/>
              </a:rPr>
              <a:t>Признаки сотрясения</a:t>
            </a:r>
            <a:r>
              <a:rPr lang="ru-RU" dirty="0">
                <a:ea typeface="Times New Roman" panose="02020603050405020304" pitchFamily="18" charset="0"/>
              </a:rPr>
              <a:t>: головная боль, тошнота, рвота, потеря сознания</a:t>
            </a:r>
          </a:p>
          <a:p>
            <a:pPr algn="just" fontAlgn="base">
              <a:spcBef>
                <a:spcPts val="300"/>
              </a:spcBef>
              <a:spcAft>
                <a:spcPts val="300"/>
              </a:spcAft>
            </a:pPr>
            <a:r>
              <a:rPr lang="ru-RU" b="1" dirty="0">
                <a:ea typeface="Times New Roman" panose="02020603050405020304" pitchFamily="18" charset="0"/>
              </a:rPr>
              <a:t>Первая помощь:</a:t>
            </a:r>
          </a:p>
          <a:p>
            <a:pPr lvl="0" algn="just" fontAlgn="base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ru-RU" dirty="0" smtClean="0">
                <a:ea typeface="Times New Roman" panose="02020603050405020304" pitchFamily="18" charset="0"/>
              </a:rPr>
              <a:t> устранить </a:t>
            </a:r>
            <a:r>
              <a:rPr lang="ru-RU" dirty="0">
                <a:ea typeface="Times New Roman" panose="02020603050405020304" pitchFamily="18" charset="0"/>
              </a:rPr>
              <a:t>вредное влияние обстановки (мороз, жара, нахождение на проезжей части дороги и т. п.);</a:t>
            </a:r>
          </a:p>
          <a:p>
            <a:pPr lvl="0" algn="just" fontAlgn="base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ru-RU" dirty="0" smtClean="0">
                <a:ea typeface="Times New Roman" panose="02020603050405020304" pitchFamily="18" charset="0"/>
              </a:rPr>
              <a:t> перенести </a:t>
            </a:r>
            <a:r>
              <a:rPr lang="ru-RU" dirty="0">
                <a:ea typeface="Times New Roman" panose="02020603050405020304" pitchFamily="18" charset="0"/>
              </a:rPr>
              <a:t>пострадавшего с соблюдением правил безопасной транспортировки в комфортное место;</a:t>
            </a:r>
          </a:p>
          <a:p>
            <a:pPr lvl="0" algn="just" fontAlgn="base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ru-RU" dirty="0" smtClean="0">
                <a:ea typeface="Times New Roman" panose="02020603050405020304" pitchFamily="18" charset="0"/>
              </a:rPr>
              <a:t> уложить на </a:t>
            </a:r>
            <a:r>
              <a:rPr lang="ru-RU" dirty="0">
                <a:ea typeface="Times New Roman" panose="02020603050405020304" pitchFamily="18" charset="0"/>
              </a:rPr>
              <a:t>спину, в случае появления рвоты повернуть голову набок;</a:t>
            </a:r>
          </a:p>
          <a:p>
            <a:pPr lvl="0" algn="just" fontAlgn="base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ru-RU" dirty="0" smtClean="0">
                <a:ea typeface="Times New Roman" panose="02020603050405020304" pitchFamily="18" charset="0"/>
              </a:rPr>
              <a:t> зафиксировать </a:t>
            </a:r>
            <a:r>
              <a:rPr lang="ru-RU" dirty="0">
                <a:ea typeface="Times New Roman" panose="02020603050405020304" pitchFamily="18" charset="0"/>
              </a:rPr>
              <a:t>голову с двух сторон валиками из одежды;</a:t>
            </a:r>
          </a:p>
          <a:p>
            <a:pPr lvl="0" algn="just" fontAlgn="base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ru-RU" dirty="0" smtClean="0">
                <a:ea typeface="Times New Roman" panose="02020603050405020304" pitchFamily="18" charset="0"/>
              </a:rPr>
              <a:t> при </a:t>
            </a:r>
            <a:r>
              <a:rPr lang="ru-RU" dirty="0">
                <a:ea typeface="Times New Roman" panose="02020603050405020304" pitchFamily="18" charset="0"/>
              </a:rPr>
              <a:t>появлении удушья вследствие западания языка выдвинуть нижнюю челюсть вперед и поддерживать ее в таком положении;</a:t>
            </a:r>
          </a:p>
          <a:p>
            <a:pPr lvl="0" algn="just" fontAlgn="base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ru-RU" dirty="0" smtClean="0">
                <a:ea typeface="Times New Roman" panose="02020603050405020304" pitchFamily="18" charset="0"/>
              </a:rPr>
              <a:t> при </a:t>
            </a:r>
            <a:r>
              <a:rPr lang="ru-RU" dirty="0">
                <a:ea typeface="Times New Roman" panose="02020603050405020304" pitchFamily="18" charset="0"/>
              </a:rPr>
              <a:t>наличии раны наложить тугую стерильную повязку;</a:t>
            </a:r>
          </a:p>
          <a:p>
            <a:pPr lvl="0" algn="just" fontAlgn="base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ru-RU" dirty="0" smtClean="0">
                <a:ea typeface="Times New Roman" panose="02020603050405020304" pitchFamily="18" charset="0"/>
              </a:rPr>
              <a:t> положить </a:t>
            </a:r>
            <a:r>
              <a:rPr lang="ru-RU" dirty="0">
                <a:ea typeface="Times New Roman" panose="02020603050405020304" pitchFamily="18" charset="0"/>
              </a:rPr>
              <a:t>«холод»;</a:t>
            </a:r>
          </a:p>
          <a:p>
            <a:pPr lvl="0" algn="just" fontAlgn="base">
              <a:spcBef>
                <a:spcPts val="300"/>
              </a:spcBef>
              <a:spcAft>
                <a:spcPts val="300"/>
              </a:spcAft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ru-RU" dirty="0" smtClean="0">
                <a:ea typeface="Times New Roman" panose="02020603050405020304" pitchFamily="18" charset="0"/>
              </a:rPr>
              <a:t> обеспечить </a:t>
            </a:r>
            <a:r>
              <a:rPr lang="ru-RU" dirty="0">
                <a:ea typeface="Times New Roman" panose="02020603050405020304" pitchFamily="18" charset="0"/>
              </a:rPr>
              <a:t>полный покой до прибытия врача</a:t>
            </a:r>
            <a:r>
              <a:rPr lang="ru-RU" dirty="0" smtClean="0">
                <a:ea typeface="Times New Roman" panose="02020603050405020304" pitchFamily="18" charset="0"/>
              </a:rPr>
              <a:t>;</a:t>
            </a:r>
            <a:endParaRPr lang="ru-RU" dirty="0"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14080" y="244957"/>
            <a:ext cx="5538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cap="all" spc="2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При переломе черепа и сотрясении мозга</a:t>
            </a:r>
            <a:endParaRPr lang="ru-RU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0080" y="5208858"/>
            <a:ext cx="7001691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base"/>
            <a:r>
              <a:rPr lang="ru-RU" b="1" dirty="0">
                <a:ea typeface="Times New Roman" panose="02020603050405020304" pitchFamily="18" charset="0"/>
              </a:rPr>
              <a:t>Нельзя!</a:t>
            </a:r>
            <a:endParaRPr lang="ru-RU" dirty="0">
              <a:ea typeface="Times New Roman" panose="02020603050405020304" pitchFamily="18" charset="0"/>
            </a:endParaRPr>
          </a:p>
          <a:p>
            <a:pPr lvl="0" algn="just" fontAlgn="base">
              <a:buFont typeface="Symbol" panose="05050102010706020507" pitchFamily="18" charset="2"/>
              <a:buChar char=""/>
            </a:pPr>
            <a:r>
              <a:rPr lang="ru-RU" dirty="0">
                <a:ea typeface="Times New Roman" panose="02020603050405020304" pitchFamily="18" charset="0"/>
              </a:rPr>
              <a:t> самостоятельно давать пострадавшему какие-либо лекарства;</a:t>
            </a:r>
          </a:p>
          <a:p>
            <a:pPr lvl="0" algn="just" fontAlgn="base">
              <a:buFont typeface="Symbol" panose="05050102010706020507" pitchFamily="18" charset="2"/>
              <a:buChar char=""/>
            </a:pPr>
            <a:r>
              <a:rPr lang="ru-RU" dirty="0">
                <a:ea typeface="Times New Roman" panose="02020603050405020304" pitchFamily="18" charset="0"/>
              </a:rPr>
              <a:t> разговаривать с пострадавшим;</a:t>
            </a:r>
          </a:p>
          <a:p>
            <a:pPr lvl="0" algn="just" fontAlgn="base">
              <a:buFont typeface="Symbol" panose="05050102010706020507" pitchFamily="18" charset="2"/>
              <a:buChar char=""/>
            </a:pPr>
            <a:r>
              <a:rPr lang="ru-RU" dirty="0">
                <a:ea typeface="Times New Roman" panose="02020603050405020304" pitchFamily="18" charset="0"/>
              </a:rPr>
              <a:t> допускать, чтобы пострадавший вставал и передвигался.</a:t>
            </a:r>
            <a:endParaRPr lang="ru-RU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7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8091" y="1249767"/>
            <a:ext cx="1048947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i="1" dirty="0" smtClean="0">
                <a:ea typeface="Times New Roman" panose="02020603050405020304" pitchFamily="18" charset="0"/>
              </a:rPr>
              <a:t>Признаки </a:t>
            </a:r>
            <a:r>
              <a:rPr lang="ru-RU" dirty="0" smtClean="0">
                <a:ea typeface="Times New Roman" panose="02020603050405020304" pitchFamily="18" charset="0"/>
              </a:rPr>
              <a:t>: </a:t>
            </a:r>
            <a:r>
              <a:rPr lang="ru-RU" dirty="0"/>
              <a:t>резкая боль в позвоночнике, невозможность согнуть спину и повернуться</a:t>
            </a:r>
            <a:endParaRPr lang="ru-RU" dirty="0">
              <a:ea typeface="Times New Roman" panose="02020603050405020304" pitchFamily="18" charset="0"/>
            </a:endParaRPr>
          </a:p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ea typeface="Times New Roman" panose="02020603050405020304" pitchFamily="18" charset="0"/>
              </a:rPr>
              <a:t>Первая </a:t>
            </a:r>
            <a:r>
              <a:rPr lang="ru-RU" b="1" dirty="0">
                <a:ea typeface="Times New Roman" panose="02020603050405020304" pitchFamily="18" charset="0"/>
              </a:rPr>
              <a:t>помощь:</a:t>
            </a:r>
          </a:p>
          <a:p>
            <a:pPr lvl="0" algn="just" fontAlgn="base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ru-RU" dirty="0">
                <a:ea typeface="Times New Roman" panose="02020603050405020304" pitchFamily="18" charset="0"/>
              </a:rPr>
              <a:t>	осторожно, не поднимая пострадавшего, подсунуть под его спину широкую доску и др. аналогичный по функциям предмет или повернуть пострадавшего лицом вниз и строго следить, чтобы его туловище при этом не прогибалось ни в каком положении (во избежание повреждения спинного мозга</a:t>
            </a:r>
            <a:r>
              <a:rPr lang="ru-RU" dirty="0" smtClean="0">
                <a:ea typeface="Times New Roman" panose="02020603050405020304" pitchFamily="18" charset="0"/>
              </a:rPr>
              <a:t>);</a:t>
            </a:r>
          </a:p>
          <a:p>
            <a:pPr lvl="0" algn="just" fontAlgn="base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ru-RU" dirty="0">
                <a:ea typeface="Times New Roman" panose="02020603050405020304" pitchFamily="18" charset="0"/>
              </a:rPr>
              <a:t>	исключить любую нагрузку на мускулатуру позвоночника;</a:t>
            </a:r>
          </a:p>
          <a:p>
            <a:pPr lvl="0" algn="just" fontAlgn="base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ru-RU" dirty="0">
                <a:ea typeface="Times New Roman" panose="02020603050405020304" pitchFamily="18" charset="0"/>
              </a:rPr>
              <a:t>	обеспечить полный покой</a:t>
            </a:r>
            <a:r>
              <a:rPr lang="ru-RU" dirty="0" smtClean="0">
                <a:ea typeface="Times New Roman" panose="02020603050405020304" pitchFamily="18" charset="0"/>
              </a:rPr>
              <a:t>.</a:t>
            </a:r>
            <a:endParaRPr lang="ru-RU" dirty="0"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29892" y="623780"/>
            <a:ext cx="4306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cap="all" spc="2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При </a:t>
            </a:r>
            <a:r>
              <a:rPr lang="ru-RU" cap="all" spc="2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повреждении позвоночника</a:t>
            </a:r>
            <a:endParaRPr lang="ru-RU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6709" y="4607967"/>
            <a:ext cx="7001691" cy="1231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ea typeface="Times New Roman" panose="02020603050405020304" pitchFamily="18" charset="0"/>
              </a:rPr>
              <a:t>Нельзя!</a:t>
            </a:r>
            <a:endParaRPr lang="ru-RU" dirty="0">
              <a:ea typeface="Times New Roman" panose="02020603050405020304" pitchFamily="18" charset="0"/>
            </a:endParaRPr>
          </a:p>
          <a:p>
            <a:pPr lvl="0" algn="just" fontAlgn="base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ru-RU" dirty="0">
                <a:ea typeface="Times New Roman" panose="02020603050405020304" pitchFamily="18" charset="0"/>
              </a:rPr>
              <a:t> </a:t>
            </a:r>
            <a:r>
              <a:rPr lang="en-US" dirty="0" smtClean="0">
                <a:ea typeface="Times New Roman" panose="02020603050405020304" pitchFamily="18" charset="0"/>
              </a:rPr>
              <a:t> </a:t>
            </a:r>
            <a:r>
              <a:rPr lang="ru-RU" dirty="0" smtClean="0">
                <a:ea typeface="Times New Roman" panose="02020603050405020304" pitchFamily="18" charset="0"/>
              </a:rPr>
              <a:t>поворачивать </a:t>
            </a:r>
            <a:r>
              <a:rPr lang="ru-RU" dirty="0">
                <a:ea typeface="Times New Roman" panose="02020603050405020304" pitchFamily="18" charset="0"/>
              </a:rPr>
              <a:t>пострадавшего на бок, сажать, ставить на </a:t>
            </a:r>
            <a:r>
              <a:rPr lang="ru-RU" dirty="0" smtClean="0">
                <a:ea typeface="Times New Roman" panose="02020603050405020304" pitchFamily="18" charset="0"/>
              </a:rPr>
              <a:t>ноги;</a:t>
            </a:r>
            <a:endParaRPr lang="en-US" dirty="0" smtClean="0">
              <a:ea typeface="Times New Roman" panose="02020603050405020304" pitchFamily="18" charset="0"/>
            </a:endParaRPr>
          </a:p>
          <a:p>
            <a:pPr lvl="0" algn="just" fontAlgn="base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smtClean="0">
                <a:ea typeface="Times New Roman" panose="02020603050405020304" pitchFamily="18" charset="0"/>
              </a:rPr>
              <a:t> </a:t>
            </a:r>
            <a:r>
              <a:rPr lang="ru-RU" dirty="0" smtClean="0">
                <a:ea typeface="Times New Roman" panose="02020603050405020304" pitchFamily="18" charset="0"/>
              </a:rPr>
              <a:t>укладывать </a:t>
            </a:r>
            <a:r>
              <a:rPr lang="ru-RU" dirty="0">
                <a:ea typeface="Times New Roman" panose="02020603050405020304" pitchFamily="18" charset="0"/>
              </a:rPr>
              <a:t>на мягкую, эластичную подстилку</a:t>
            </a:r>
            <a:r>
              <a:rPr lang="ru-RU" dirty="0" smtClean="0">
                <a:ea typeface="Times New Roman" panose="02020603050405020304" pitchFamily="18" charset="0"/>
              </a:rPr>
              <a:t>.</a:t>
            </a:r>
            <a:endParaRPr lang="ru-RU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97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8272" y="287955"/>
            <a:ext cx="10672355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ts val="300"/>
              </a:spcBef>
              <a:spcAft>
                <a:spcPts val="300"/>
              </a:spcAft>
            </a:pPr>
            <a:r>
              <a:rPr lang="ru-RU" cap="all" spc="25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Первая помощь при обморожении и </a:t>
            </a:r>
            <a:r>
              <a:rPr lang="ru-RU" cap="all" spc="25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переохлаждении</a:t>
            </a:r>
            <a:endParaRPr lang="ru-RU" cap="all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algn="just" fontAlgn="base">
              <a:spcBef>
                <a:spcPts val="300"/>
              </a:spcBef>
              <a:spcAft>
                <a:spcPts val="300"/>
              </a:spcAft>
            </a:pPr>
            <a:r>
              <a:rPr lang="ru-RU" b="1" dirty="0" smtClean="0">
                <a:ea typeface="Times New Roman" panose="02020603050405020304" pitchFamily="18" charset="0"/>
              </a:rPr>
              <a:t>Первая помощь при обморожении:</a:t>
            </a:r>
          </a:p>
          <a:p>
            <a:pPr marL="342900" algn="just" fontAlgn="base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SzPct val="120000"/>
              <a:buFont typeface="+mj-lt"/>
              <a:buAutoNum type="arabicPeriod"/>
            </a:pPr>
            <a:r>
              <a:rPr lang="ru-RU" dirty="0" smtClean="0">
                <a:ea typeface="Times New Roman" panose="02020603050405020304" pitchFamily="18" charset="0"/>
              </a:rPr>
              <a:t> Доставить пострадавшего в </a:t>
            </a:r>
            <a:r>
              <a:rPr lang="ru-RU" dirty="0">
                <a:ea typeface="Times New Roman" panose="02020603050405020304" pitchFamily="18" charset="0"/>
              </a:rPr>
              <a:t>теплое </a:t>
            </a:r>
            <a:r>
              <a:rPr lang="ru-RU" dirty="0" smtClean="0">
                <a:ea typeface="Times New Roman" panose="02020603050405020304" pitchFamily="18" charset="0"/>
              </a:rPr>
              <a:t>помещение</a:t>
            </a:r>
          </a:p>
          <a:p>
            <a:pPr marL="342900" algn="just" fontAlgn="base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SzPct val="120000"/>
              <a:buFont typeface="+mj-lt"/>
              <a:buAutoNum type="arabicPeriod"/>
            </a:pPr>
            <a:r>
              <a:rPr lang="ru-RU" dirty="0" smtClean="0">
                <a:ea typeface="Times New Roman" panose="02020603050405020304" pitchFamily="18" charset="0"/>
              </a:rPr>
              <a:t> Снять </a:t>
            </a:r>
            <a:r>
              <a:rPr lang="ru-RU" dirty="0">
                <a:ea typeface="Times New Roman" panose="02020603050405020304" pitchFamily="18" charset="0"/>
              </a:rPr>
              <a:t>с обмороженных конечностей одежду и обувь. </a:t>
            </a:r>
            <a:endParaRPr lang="ru-RU" dirty="0" smtClean="0">
              <a:ea typeface="Times New Roman" panose="02020603050405020304" pitchFamily="18" charset="0"/>
            </a:endParaRPr>
          </a:p>
          <a:p>
            <a:pPr marL="342900" algn="just" fontAlgn="base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SzPct val="120000"/>
              <a:buFont typeface="+mj-lt"/>
              <a:buAutoNum type="arabicPeriod"/>
            </a:pPr>
            <a:r>
              <a:rPr lang="ru-RU" dirty="0" smtClean="0">
                <a:ea typeface="Times New Roman" panose="02020603050405020304" pitchFamily="18" charset="0"/>
              </a:rPr>
              <a:t> Немедленно </a:t>
            </a:r>
            <a:r>
              <a:rPr lang="ru-RU" dirty="0">
                <a:ea typeface="Times New Roman" panose="02020603050405020304" pitchFamily="18" charset="0"/>
              </a:rPr>
              <a:t>укрыть поврежденные конечности от внешнего тепла теплоизолирующей повязкой с большим количеством ваты или одеялами и теплой одеждой. </a:t>
            </a:r>
            <a:endParaRPr lang="ru-RU" dirty="0" smtClean="0">
              <a:ea typeface="Times New Roman" panose="02020603050405020304" pitchFamily="18" charset="0"/>
            </a:endParaRPr>
          </a:p>
          <a:p>
            <a:pPr marL="342900" algn="just" fontAlgn="base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SzPct val="120000"/>
              <a:buFont typeface="+mj-lt"/>
              <a:buAutoNum type="arabicPeriod"/>
            </a:pPr>
            <a:r>
              <a:rPr lang="ru-RU" dirty="0" smtClean="0">
                <a:ea typeface="Times New Roman" panose="02020603050405020304" pitchFamily="18" charset="0"/>
              </a:rPr>
              <a:t> Дать </a:t>
            </a:r>
            <a:r>
              <a:rPr lang="ru-RU" dirty="0">
                <a:ea typeface="Times New Roman" panose="02020603050405020304" pitchFamily="18" charset="0"/>
              </a:rPr>
              <a:t>обильное теплое питье</a:t>
            </a:r>
            <a:r>
              <a:rPr lang="ru-RU" dirty="0" smtClean="0">
                <a:ea typeface="Times New Roman" panose="02020603050405020304" pitchFamily="18" charset="0"/>
              </a:rPr>
              <a:t>.</a:t>
            </a:r>
            <a:endParaRPr lang="ru-RU" dirty="0"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1963" y="2733546"/>
            <a:ext cx="10672355" cy="113877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just" fontAlgn="base"/>
            <a:r>
              <a:rPr lang="ru-RU" sz="17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Нельзя!</a:t>
            </a:r>
            <a:endParaRPr lang="ru-RU" sz="17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342900" lvl="0" algn="just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7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 Смазывать </a:t>
            </a:r>
            <a:r>
              <a:rPr lang="ru-RU" sz="1700" dirty="0">
                <a:solidFill>
                  <a:schemeClr val="bg1"/>
                </a:solidFill>
                <a:ea typeface="Times New Roman" panose="02020603050405020304" pitchFamily="18" charset="0"/>
              </a:rPr>
              <a:t>обмороженные участки тела жиром и мазями.</a:t>
            </a:r>
          </a:p>
          <a:p>
            <a:pPr marL="342900" lvl="0" algn="just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7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 Растирать </a:t>
            </a:r>
            <a:r>
              <a:rPr lang="ru-RU" sz="1700" dirty="0">
                <a:solidFill>
                  <a:schemeClr val="bg1"/>
                </a:solidFill>
                <a:ea typeface="Times New Roman" panose="02020603050405020304" pitchFamily="18" charset="0"/>
              </a:rPr>
              <a:t>обмороженную кожу.</a:t>
            </a:r>
          </a:p>
          <a:p>
            <a:pPr marL="342900" lvl="0" algn="just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7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 Помещать </a:t>
            </a:r>
            <a:r>
              <a:rPr lang="ru-RU" sz="1700" dirty="0">
                <a:solidFill>
                  <a:schemeClr val="bg1"/>
                </a:solidFill>
                <a:ea typeface="Times New Roman" panose="02020603050405020304" pitchFamily="18" charset="0"/>
              </a:rPr>
              <a:t>обмороженные конечности в теплую воду или обкладывать грелками.</a:t>
            </a:r>
            <a:endParaRPr lang="ru-RU" sz="1700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8272" y="3982608"/>
            <a:ext cx="10672355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ts val="300"/>
              </a:spcBef>
              <a:spcAft>
                <a:spcPts val="300"/>
              </a:spcAft>
            </a:pPr>
            <a:r>
              <a:rPr lang="ru-RU" b="1" dirty="0">
                <a:ea typeface="Times New Roman" panose="02020603050405020304" pitchFamily="18" charset="0"/>
              </a:rPr>
              <a:t>Первая помощь при переохлаждении </a:t>
            </a:r>
            <a:r>
              <a:rPr lang="ru-RU" dirty="0">
                <a:ea typeface="Times New Roman" panose="02020603050405020304" pitchFamily="18" charset="0"/>
              </a:rPr>
              <a:t>(появлении озноба и мышечной дрожи):</a:t>
            </a:r>
          </a:p>
          <a:p>
            <a:pPr marL="342900" algn="just" fontAlgn="base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SzPct val="120000"/>
              <a:buFont typeface="+mj-lt"/>
              <a:buAutoNum type="arabicPeriod"/>
            </a:pPr>
            <a:r>
              <a:rPr lang="ru-RU" dirty="0">
                <a:ea typeface="Times New Roman" panose="02020603050405020304" pitchFamily="18" charset="0"/>
              </a:rPr>
              <a:t> Дополнительно укрыть пострадавшего, предложить теплое сладкое питье или пищу с большим содержанием сахара. </a:t>
            </a:r>
          </a:p>
          <a:p>
            <a:pPr marL="342900" algn="just" fontAlgn="base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SzPct val="120000"/>
              <a:buFont typeface="+mj-lt"/>
              <a:buAutoNum type="arabicPeriod"/>
            </a:pPr>
            <a:r>
              <a:rPr lang="ru-RU" dirty="0">
                <a:ea typeface="Times New Roman" panose="02020603050405020304" pitchFamily="18" charset="0"/>
              </a:rPr>
              <a:t> Доставить в течение 1 часа в теплое помещение. </a:t>
            </a:r>
          </a:p>
          <a:p>
            <a:pPr marL="342900" algn="just" fontAlgn="base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SzPct val="120000"/>
              <a:buFont typeface="+mj-lt"/>
              <a:buAutoNum type="arabicPeriod"/>
            </a:pPr>
            <a:r>
              <a:rPr lang="ru-RU" dirty="0">
                <a:ea typeface="Times New Roman" panose="02020603050405020304" pitchFamily="18" charset="0"/>
              </a:rPr>
              <a:t> Поместить в ванну с температурой воды 35-40 0С (терпит локоть) или обложить большим количеством теплых грелок. </a:t>
            </a:r>
          </a:p>
          <a:p>
            <a:pPr marL="342900" algn="just" fontAlgn="base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SzPct val="120000"/>
              <a:buFont typeface="+mj-lt"/>
              <a:buAutoNum type="arabicPeriod"/>
            </a:pPr>
            <a:r>
              <a:rPr lang="ru-RU" dirty="0">
                <a:ea typeface="Times New Roman" panose="02020603050405020304" pitchFamily="18" charset="0"/>
              </a:rPr>
              <a:t> После ванны обязательно укрыть теплым одеялом или надеть теплую сухую одежду. </a:t>
            </a:r>
          </a:p>
          <a:p>
            <a:pPr marL="342900" algn="just" fontAlgn="base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SzPct val="120000"/>
              <a:buFont typeface="+mj-lt"/>
              <a:buAutoNum type="arabicPeriod"/>
            </a:pPr>
            <a:r>
              <a:rPr lang="ru-RU" dirty="0">
                <a:ea typeface="Times New Roman" panose="02020603050405020304" pitchFamily="18" charset="0"/>
              </a:rPr>
              <a:t> Продолжать давать теплое сладкое питье до прибытия врачей.</a:t>
            </a:r>
            <a:endParaRPr lang="ru-RU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14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8271" y="882481"/>
            <a:ext cx="10672355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ts val="300"/>
              </a:spcBef>
              <a:spcAft>
                <a:spcPts val="300"/>
              </a:spcAft>
            </a:pPr>
            <a:r>
              <a:rPr lang="ru-RU" i="1" dirty="0" smtClean="0"/>
              <a:t>Первая помощь при истинном </a:t>
            </a:r>
            <a:r>
              <a:rPr lang="ru-RU" i="1" dirty="0"/>
              <a:t>(</a:t>
            </a:r>
            <a:r>
              <a:rPr lang="ru-RU" i="1" dirty="0" smtClean="0"/>
              <a:t>синем) утоплении</a:t>
            </a:r>
            <a:r>
              <a:rPr lang="ru-RU" dirty="0" smtClean="0">
                <a:ea typeface="Times New Roman" panose="02020603050405020304" pitchFamily="18" charset="0"/>
              </a:rPr>
              <a:t>:</a:t>
            </a:r>
          </a:p>
          <a:p>
            <a:pPr marL="342900" algn="just" fontAlgn="base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SzPct val="120000"/>
              <a:buFont typeface="+mj-lt"/>
              <a:buAutoNum type="arabicPeriod"/>
            </a:pPr>
            <a:r>
              <a:rPr lang="ru-RU" dirty="0">
                <a:ea typeface="Times New Roman" panose="02020603050405020304" pitchFamily="18" charset="0"/>
              </a:rPr>
              <a:t> </a:t>
            </a:r>
            <a:r>
              <a:rPr lang="ru-RU" dirty="0" smtClean="0">
                <a:ea typeface="Times New Roman" panose="02020603050405020304" pitchFamily="18" charset="0"/>
              </a:rPr>
              <a:t> Перевернуть </a:t>
            </a:r>
            <a:r>
              <a:rPr lang="ru-RU" dirty="0">
                <a:ea typeface="Times New Roman" panose="02020603050405020304" pitchFamily="18" charset="0"/>
              </a:rPr>
              <a:t>утонувшего на живот так, чтобы голова оказалась ниже уровня ее таза. Ребенка можно положить животом на свое бедро. </a:t>
            </a:r>
          </a:p>
          <a:p>
            <a:pPr marL="342900" algn="just" fontAlgn="base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SzPct val="120000"/>
              <a:buFont typeface="+mj-lt"/>
              <a:buAutoNum type="arabicPeriod"/>
            </a:pPr>
            <a:r>
              <a:rPr lang="ru-RU" dirty="0" smtClean="0">
                <a:ea typeface="Times New Roman" panose="02020603050405020304" pitchFamily="18" charset="0"/>
              </a:rPr>
              <a:t> Очистить </a:t>
            </a:r>
            <a:r>
              <a:rPr lang="ru-RU" dirty="0">
                <a:ea typeface="Times New Roman" panose="02020603050405020304" pitchFamily="18" charset="0"/>
              </a:rPr>
              <a:t>полость рта.</a:t>
            </a:r>
          </a:p>
          <a:p>
            <a:pPr marL="342900" algn="just" fontAlgn="base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SzPct val="120000"/>
              <a:buFont typeface="+mj-lt"/>
              <a:buAutoNum type="arabicPeriod"/>
            </a:pPr>
            <a:r>
              <a:rPr lang="ru-RU" dirty="0" smtClean="0">
                <a:ea typeface="Times New Roman" panose="02020603050405020304" pitchFamily="18" charset="0"/>
              </a:rPr>
              <a:t> Резко </a:t>
            </a:r>
            <a:r>
              <a:rPr lang="ru-RU" dirty="0">
                <a:ea typeface="Times New Roman" panose="02020603050405020304" pitchFamily="18" charset="0"/>
              </a:rPr>
              <a:t>надавить на корень языка для провоцирования рвотного и кашлевого рефлексов и стимуляции дыхания</a:t>
            </a:r>
            <a:r>
              <a:rPr lang="ru-RU" dirty="0" smtClean="0">
                <a:ea typeface="Times New Roman" panose="02020603050405020304" pitchFamily="18" charset="0"/>
              </a:rPr>
              <a:t>.</a:t>
            </a:r>
            <a:endParaRPr lang="ru-RU" cap="all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8270" y="4288652"/>
            <a:ext cx="10672355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ts val="300"/>
              </a:spcBef>
              <a:spcAft>
                <a:spcPts val="300"/>
              </a:spcAft>
            </a:pPr>
            <a:r>
              <a:rPr lang="ru-RU" i="1" dirty="0" smtClean="0"/>
              <a:t>Первая помощь при истинном </a:t>
            </a:r>
            <a:r>
              <a:rPr lang="ru-RU" i="1" dirty="0"/>
              <a:t>(</a:t>
            </a:r>
            <a:r>
              <a:rPr lang="ru-RU" i="1" dirty="0" smtClean="0"/>
              <a:t>синем) утоплении без признаков жизни (без рвотного рефлекса)</a:t>
            </a:r>
            <a:r>
              <a:rPr lang="ru-RU" dirty="0" smtClean="0">
                <a:ea typeface="Times New Roman" panose="02020603050405020304" pitchFamily="18" charset="0"/>
              </a:rPr>
              <a:t>:</a:t>
            </a:r>
          </a:p>
          <a:p>
            <a:pPr marL="342900" algn="just" fontAlgn="base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SzPct val="120000"/>
              <a:buFont typeface="+mj-lt"/>
              <a:buAutoNum type="arabicPeriod"/>
            </a:pPr>
            <a:r>
              <a:rPr lang="ru-RU" dirty="0">
                <a:ea typeface="Times New Roman" panose="02020603050405020304" pitchFamily="18" charset="0"/>
              </a:rPr>
              <a:t> </a:t>
            </a:r>
            <a:r>
              <a:rPr lang="ru-RU" dirty="0" smtClean="0">
                <a:ea typeface="Times New Roman" panose="02020603050405020304" pitchFamily="18" charset="0"/>
              </a:rPr>
              <a:t>Убедиться </a:t>
            </a:r>
            <a:r>
              <a:rPr lang="ru-RU" dirty="0">
                <a:ea typeface="Times New Roman" panose="02020603050405020304" pitchFamily="18" charset="0"/>
              </a:rPr>
              <a:t>в отсутствии признаков биологической смерти и пульса на сонной артерии.  </a:t>
            </a:r>
            <a:endParaRPr lang="ru-RU" dirty="0" smtClean="0">
              <a:ea typeface="Times New Roman" panose="02020603050405020304" pitchFamily="18" charset="0"/>
            </a:endParaRPr>
          </a:p>
          <a:p>
            <a:pPr marL="342900" algn="just" fontAlgn="base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SzPct val="120000"/>
              <a:buFont typeface="+mj-lt"/>
              <a:buAutoNum type="arabicPeriod"/>
            </a:pPr>
            <a:r>
              <a:rPr lang="ru-RU" dirty="0" smtClean="0">
                <a:ea typeface="Times New Roman" panose="02020603050405020304" pitchFamily="18" charset="0"/>
              </a:rPr>
              <a:t> </a:t>
            </a:r>
            <a:r>
              <a:rPr lang="ru-RU" dirty="0">
                <a:ea typeface="Times New Roman" panose="02020603050405020304" pitchFamily="18" charset="0"/>
              </a:rPr>
              <a:t>Н</a:t>
            </a:r>
            <a:r>
              <a:rPr lang="ru-RU" dirty="0" smtClean="0">
                <a:ea typeface="Times New Roman" panose="02020603050405020304" pitchFamily="18" charset="0"/>
              </a:rPr>
              <a:t>емедленно </a:t>
            </a:r>
            <a:r>
              <a:rPr lang="ru-RU" dirty="0">
                <a:ea typeface="Times New Roman" panose="02020603050405020304" pitchFamily="18" charset="0"/>
              </a:rPr>
              <a:t>нанести удар по </a:t>
            </a:r>
            <a:r>
              <a:rPr lang="ru-RU" dirty="0" smtClean="0">
                <a:ea typeface="Times New Roman" panose="02020603050405020304" pitchFamily="18" charset="0"/>
              </a:rPr>
              <a:t>грудине. </a:t>
            </a:r>
            <a:endParaRPr lang="ru-RU" dirty="0">
              <a:ea typeface="Times New Roman" panose="02020603050405020304" pitchFamily="18" charset="0"/>
            </a:endParaRPr>
          </a:p>
          <a:p>
            <a:pPr marL="342900" algn="just" fontAlgn="base">
              <a:spcBef>
                <a:spcPts val="300"/>
              </a:spcBef>
              <a:spcAft>
                <a:spcPts val="300"/>
              </a:spcAft>
              <a:buClr>
                <a:srgbClr val="0070C0"/>
              </a:buClr>
              <a:buSzPct val="120000"/>
              <a:buFont typeface="+mj-lt"/>
              <a:buAutoNum type="arabicPeriod"/>
            </a:pPr>
            <a:r>
              <a:rPr lang="ru-RU" dirty="0" smtClean="0">
                <a:ea typeface="Times New Roman" panose="02020603050405020304" pitchFamily="18" charset="0"/>
              </a:rPr>
              <a:t> В </a:t>
            </a:r>
            <a:r>
              <a:rPr lang="ru-RU" dirty="0">
                <a:ea typeface="Times New Roman" panose="02020603050405020304" pitchFamily="18" charset="0"/>
              </a:rPr>
              <a:t>случае </a:t>
            </a:r>
            <a:r>
              <a:rPr lang="ru-RU" dirty="0" smtClean="0">
                <a:ea typeface="Times New Roman" panose="02020603050405020304" pitchFamily="18" charset="0"/>
              </a:rPr>
              <a:t>неэффективности </a:t>
            </a:r>
            <a:r>
              <a:rPr lang="ru-RU" dirty="0" err="1" smtClean="0">
                <a:ea typeface="Times New Roman" panose="02020603050405020304" pitchFamily="18" charset="0"/>
              </a:rPr>
              <a:t>прекардиального</a:t>
            </a:r>
            <a:r>
              <a:rPr lang="ru-RU" dirty="0" smtClean="0">
                <a:ea typeface="Times New Roman" panose="02020603050405020304" pitchFamily="18" charset="0"/>
              </a:rPr>
              <a:t> удара, </a:t>
            </a:r>
            <a:r>
              <a:rPr lang="ru-RU" dirty="0">
                <a:ea typeface="Times New Roman" panose="02020603050405020304" pitchFamily="18" charset="0"/>
              </a:rPr>
              <a:t>приступить к реанимации.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64106" y="418196"/>
            <a:ext cx="4120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cap="all" spc="25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Первая помощь при утоплении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88270" y="2962593"/>
            <a:ext cx="10672355" cy="123110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latin typeface="+mj-lt"/>
                <a:ea typeface="Times New Roman" panose="02020603050405020304" pitchFamily="18" charset="0"/>
              </a:rPr>
              <a:t>ЗАПОМНИ!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Только после удаления воды из верхних дыхательных путей и желудка следует уложить пострадавшего на живот (если он не пришел в сознание) и приступить к вызову спасательных служб.</a:t>
            </a:r>
          </a:p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latin typeface="+mj-lt"/>
                <a:ea typeface="Times New Roman" panose="02020603050405020304" pitchFamily="18" charset="0"/>
              </a:rPr>
              <a:t>ЗАПОМНИ!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 До прибытия врачей ни на секунду не оставляй пострадавшего без внимания: в любой момент может внезапно остановиться сердце.</a:t>
            </a:r>
            <a:endParaRPr lang="ru-RU" sz="16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8269" y="5814766"/>
            <a:ext cx="10672355" cy="584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1600" b="1" dirty="0" smtClean="0">
                <a:latin typeface="+mj-lt"/>
                <a:ea typeface="Times New Roman" panose="02020603050405020304" pitchFamily="18" charset="0"/>
              </a:rPr>
              <a:t>ЗАПОМНИ! </a:t>
            </a:r>
            <a:r>
              <a:rPr lang="ru-RU" sz="1600" dirty="0" smtClean="0">
                <a:latin typeface="+mj-lt"/>
              </a:rPr>
              <a:t>Если </a:t>
            </a:r>
            <a:r>
              <a:rPr lang="ru-RU" sz="1600" dirty="0">
                <a:latin typeface="+mj-lt"/>
              </a:rPr>
              <a:t>признаков жизни нет, то недопустимо тратить время на удаление воды из дыхательных путей и желудка.</a:t>
            </a:r>
          </a:p>
        </p:txBody>
      </p:sp>
    </p:spTree>
    <p:extLst>
      <p:ext uri="{BB962C8B-B14F-4D97-AF65-F5344CB8AC3E}">
        <p14:creationId xmlns:p14="http://schemas.microsoft.com/office/powerpoint/2010/main" val="33310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08889" y="1762607"/>
            <a:ext cx="559090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+mj-lt"/>
              <a:buAutoNum type="arabicPeriod"/>
            </a:pPr>
            <a:r>
              <a:rPr lang="ru-RU" dirty="0" smtClean="0"/>
              <a:t>Немедленно усадить пострадавшего.</a:t>
            </a:r>
          </a:p>
          <a:p>
            <a:pPr marL="342900" indent="-342900" algn="just" fontAlgn="base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+mj-lt"/>
              <a:buAutoNum type="arabicPeriod"/>
            </a:pPr>
            <a:r>
              <a:rPr lang="ru-RU" dirty="0" smtClean="0"/>
              <a:t>Наложить </a:t>
            </a:r>
            <a:r>
              <a:rPr lang="ru-RU" dirty="0"/>
              <a:t>на бедра </a:t>
            </a:r>
            <a:r>
              <a:rPr lang="ru-RU" dirty="0" smtClean="0"/>
              <a:t>жгуты.</a:t>
            </a:r>
          </a:p>
          <a:p>
            <a:pPr marL="342900" indent="-342900" algn="just" fontAlgn="base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+mj-lt"/>
              <a:buAutoNum type="arabicPeriod"/>
            </a:pPr>
            <a:r>
              <a:rPr lang="ru-RU" dirty="0" smtClean="0"/>
              <a:t>Приложить </a:t>
            </a:r>
            <a:r>
              <a:rPr lang="ru-RU" dirty="0"/>
              <a:t>тепло к стопам. </a:t>
            </a: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108889" y="925258"/>
            <a:ext cx="4387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cap="all" spc="25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Первая </a:t>
            </a:r>
            <a:r>
              <a:rPr lang="ru-RU" cap="all" spc="25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помощь ПРИ </a:t>
            </a:r>
            <a:r>
              <a:rPr lang="ru-RU" cap="all" spc="25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ОТЕКЕ </a:t>
            </a:r>
            <a:r>
              <a:rPr lang="ru-RU" cap="all" spc="25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ЛЕГКИХ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66646" y="3461731"/>
            <a:ext cx="10672355" cy="135421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/>
              <a:t>ЗАПОМНИ</a:t>
            </a:r>
            <a:r>
              <a:rPr lang="ru-RU" b="1" dirty="0"/>
              <a:t>! </a:t>
            </a:r>
            <a:r>
              <a:rPr lang="ru-RU" dirty="0"/>
              <a:t>Жгуты накладывают не более чем на 40 минут и снимают с правой и левой ноги поочередно с интервалом 15—20 минут.</a:t>
            </a:r>
          </a:p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b="1" dirty="0"/>
              <a:t>ЗАПОМНИ! </a:t>
            </a:r>
            <a:r>
              <a:rPr lang="ru-RU" dirty="0"/>
              <a:t>Первое, что необходимо сделать при клокочущем дыхании и появлении пенистых выделений из дыхательных путей, — быстрее усадить пострадавшую и наложить жгуты на бедра. </a:t>
            </a:r>
            <a:endParaRPr lang="ru-RU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01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3143" y="1204718"/>
            <a:ext cx="1084217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i="1" dirty="0"/>
              <a:t>Первая помощь при </a:t>
            </a:r>
            <a:r>
              <a:rPr lang="ru-RU" i="1" dirty="0" smtClean="0"/>
              <a:t>бледном утоплении</a:t>
            </a:r>
            <a:r>
              <a:rPr lang="ru-RU" dirty="0" smtClean="0">
                <a:ea typeface="Times New Roman" panose="02020603050405020304" pitchFamily="18" charset="0"/>
              </a:rPr>
              <a:t>:</a:t>
            </a:r>
            <a:endParaRPr lang="ru-RU" dirty="0">
              <a:ea typeface="Times New Roman" panose="02020603050405020304" pitchFamily="18" charset="0"/>
            </a:endParaRPr>
          </a:p>
          <a:p>
            <a:pPr algn="just" fontAlgn="base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+mj-lt"/>
              <a:buAutoNum type="arabicPeriod"/>
            </a:pPr>
            <a:r>
              <a:rPr lang="ru-RU" dirty="0">
                <a:ea typeface="Times New Roman" panose="02020603050405020304" pitchFamily="18" charset="0"/>
              </a:rPr>
              <a:t> Убедиться в отсутствии признаков биологической смерти и пульса на сонной артерии.  </a:t>
            </a:r>
          </a:p>
          <a:p>
            <a:pPr algn="just" fontAlgn="base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+mj-lt"/>
              <a:buAutoNum type="arabicPeriod"/>
            </a:pPr>
            <a:r>
              <a:rPr lang="ru-RU" dirty="0">
                <a:ea typeface="Times New Roman" panose="02020603050405020304" pitchFamily="18" charset="0"/>
              </a:rPr>
              <a:t> Немедленно нанести удар по грудине. </a:t>
            </a:r>
          </a:p>
          <a:p>
            <a:pPr algn="just" fontAlgn="base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+mj-lt"/>
              <a:buAutoNum type="arabicPeriod"/>
            </a:pPr>
            <a:r>
              <a:rPr lang="ru-RU" dirty="0">
                <a:ea typeface="Times New Roman" panose="02020603050405020304" pitchFamily="18" charset="0"/>
              </a:rPr>
              <a:t> В случае неэффективности </a:t>
            </a:r>
            <a:r>
              <a:rPr lang="ru-RU" dirty="0" err="1">
                <a:ea typeface="Times New Roman" panose="02020603050405020304" pitchFamily="18" charset="0"/>
              </a:rPr>
              <a:t>прекардиального</a:t>
            </a:r>
            <a:r>
              <a:rPr lang="ru-RU" dirty="0">
                <a:ea typeface="Times New Roman" panose="02020603050405020304" pitchFamily="18" charset="0"/>
              </a:rPr>
              <a:t> удара, приступить к реанимации. </a:t>
            </a:r>
            <a:endParaRPr lang="ru-RU" dirty="0" smtClean="0">
              <a:ea typeface="Times New Roman" panose="02020603050405020304" pitchFamily="18" charset="0"/>
            </a:endParaRPr>
          </a:p>
          <a:p>
            <a:pPr algn="just" fontAlgn="base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buFont typeface="+mj-lt"/>
              <a:buAutoNum type="arabicPeriod"/>
            </a:pPr>
            <a:r>
              <a:rPr lang="ru-RU" dirty="0">
                <a:ea typeface="Times New Roman" panose="02020603050405020304" pitchFamily="18" charset="0"/>
              </a:rPr>
              <a:t> </a:t>
            </a:r>
            <a:r>
              <a:rPr lang="ru-RU" dirty="0" smtClean="0">
                <a:ea typeface="Times New Roman" panose="02020603050405020304" pitchFamily="18" charset="0"/>
              </a:rPr>
              <a:t>После </a:t>
            </a:r>
            <a:r>
              <a:rPr lang="ru-RU" dirty="0">
                <a:ea typeface="Times New Roman" panose="02020603050405020304" pitchFamily="18" charset="0"/>
              </a:rPr>
              <a:t>появления признаков жизни </a:t>
            </a:r>
            <a:r>
              <a:rPr lang="ru-RU" dirty="0" smtClean="0">
                <a:ea typeface="Times New Roman" panose="02020603050405020304" pitchFamily="18" charset="0"/>
              </a:rPr>
              <a:t>перенести </a:t>
            </a:r>
            <a:r>
              <a:rPr lang="ru-RU" dirty="0">
                <a:ea typeface="Times New Roman" panose="02020603050405020304" pitchFamily="18" charset="0"/>
              </a:rPr>
              <a:t>пострадавшего в тепло </a:t>
            </a:r>
            <a:r>
              <a:rPr lang="ru-RU" dirty="0" smtClean="0">
                <a:ea typeface="Times New Roman" panose="02020603050405020304" pitchFamily="18" charset="0"/>
              </a:rPr>
              <a:t>и проводить </a:t>
            </a:r>
            <a:r>
              <a:rPr lang="ru-RU" dirty="0">
                <a:ea typeface="Times New Roman" panose="02020603050405020304" pitchFamily="18" charset="0"/>
              </a:rPr>
              <a:t>общее согревание и растирание. Затем спасенного следует переодеть в сухую одежду или укутать в теплое одеяло.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52632" y="301437"/>
            <a:ext cx="60431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9875" algn="r" fontAlgn="base">
              <a:spcBef>
                <a:spcPts val="1200"/>
              </a:spcBef>
              <a:spcAft>
                <a:spcPts val="1200"/>
              </a:spcAft>
            </a:pPr>
            <a:r>
              <a:rPr lang="ru-RU" sz="2000" spc="25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ПЕРВАЯ ПОМОЩЬ ПРИ БЛЕДНОМ УТОПЛЕНИИ</a:t>
            </a:r>
            <a:endParaRPr lang="ru-RU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3143" y="4158824"/>
            <a:ext cx="10842170" cy="206210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ea typeface="Times New Roman" panose="02020603050405020304" pitchFamily="18" charset="0"/>
              </a:rPr>
              <a:t>ЗАПОМНИ!</a:t>
            </a:r>
            <a:r>
              <a:rPr lang="ru-RU" dirty="0">
                <a:ea typeface="Times New Roman" panose="02020603050405020304" pitchFamily="18" charset="0"/>
              </a:rPr>
              <a:t> При бледном утоплении нет необходимости удалять воду из дыхательных путей и желудка</a:t>
            </a:r>
            <a:r>
              <a:rPr lang="ru-RU" dirty="0" smtClean="0">
                <a:ea typeface="Times New Roman" panose="02020603050405020304" pitchFamily="18" charset="0"/>
              </a:rPr>
              <a:t>.</a:t>
            </a:r>
            <a:r>
              <a:rPr lang="ru-RU" b="1" dirty="0">
                <a:ea typeface="Times New Roman" panose="02020603050405020304" pitchFamily="18" charset="0"/>
              </a:rPr>
              <a:t> </a:t>
            </a:r>
            <a:endParaRPr lang="ru-RU" b="1" dirty="0" smtClean="0">
              <a:ea typeface="Times New Roman" panose="02020603050405020304" pitchFamily="18" charset="0"/>
            </a:endParaRPr>
          </a:p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ea typeface="Times New Roman" panose="02020603050405020304" pitchFamily="18" charset="0"/>
              </a:rPr>
              <a:t>ЗАПОМНИ</a:t>
            </a:r>
            <a:r>
              <a:rPr lang="ru-RU" b="1" dirty="0">
                <a:ea typeface="Times New Roman" panose="02020603050405020304" pitchFamily="18" charset="0"/>
              </a:rPr>
              <a:t>!</a:t>
            </a:r>
            <a:r>
              <a:rPr lang="ru-RU" dirty="0">
                <a:ea typeface="Times New Roman" panose="02020603050405020304" pitchFamily="18" charset="0"/>
              </a:rPr>
              <a:t> После извлечения, утонувшего из проруби недопустимо терять время на перенос его в теплое помещение, чтобы уже там начать оказание экстренной помощи</a:t>
            </a:r>
            <a:r>
              <a:rPr lang="ru-RU" dirty="0" smtClean="0">
                <a:ea typeface="Times New Roman" panose="02020603050405020304" pitchFamily="18" charset="0"/>
              </a:rPr>
              <a:t>.</a:t>
            </a:r>
            <a:r>
              <a:rPr lang="ru-RU" b="1" dirty="0" smtClean="0">
                <a:ea typeface="Times New Roman" panose="02020603050405020304" pitchFamily="18" charset="0"/>
              </a:rPr>
              <a:t> </a:t>
            </a:r>
          </a:p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ea typeface="Times New Roman" panose="02020603050405020304" pitchFamily="18" charset="0"/>
              </a:rPr>
              <a:t>ЗАПОМНИ!</a:t>
            </a:r>
            <a:r>
              <a:rPr lang="ru-RU" dirty="0" smtClean="0">
                <a:ea typeface="Times New Roman" panose="02020603050405020304" pitchFamily="18" charset="0"/>
              </a:rPr>
              <a:t> После любого случая утопления пострадавшего необходимо госпитализировать независимо от его состояния и самочувствия</a:t>
            </a:r>
            <a:endParaRPr lang="ru-RU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65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3589" y="797511"/>
            <a:ext cx="10398034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ctr" fontAlgn="base">
              <a:spcBef>
                <a:spcPts val="1200"/>
              </a:spcBef>
              <a:spcAft>
                <a:spcPts val="1200"/>
              </a:spcAft>
            </a:pPr>
            <a:r>
              <a:rPr lang="ru-RU" sz="2000" cap="all" spc="25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При пищевых отравлениях</a:t>
            </a:r>
            <a:endParaRPr lang="ru-RU" sz="2000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ea typeface="Times New Roman" panose="02020603050405020304" pitchFamily="18" charset="0"/>
              </a:rPr>
              <a:t>Первая помощь:</a:t>
            </a:r>
            <a:endParaRPr lang="ru-RU" sz="3200" b="1" dirty="0">
              <a:ea typeface="Times New Roman" panose="02020603050405020304" pitchFamily="18" charset="0"/>
            </a:endParaRPr>
          </a:p>
          <a:p>
            <a:pPr marL="342900" lvl="0" indent="-342900" algn="just" fontAlgn="base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ru-RU" dirty="0">
                <a:ea typeface="Times New Roman" panose="02020603050405020304" pitchFamily="18" charset="0"/>
              </a:rPr>
              <a:t>Дать пострадавшему выпить не менее 3-4 стаканов воды и розового раствора марганцовки с последующим вызовом рвоты;</a:t>
            </a:r>
            <a:endParaRPr lang="ru-RU" sz="3200" dirty="0">
              <a:ea typeface="Times New Roman" panose="02020603050405020304" pitchFamily="18" charset="0"/>
            </a:endParaRPr>
          </a:p>
          <a:p>
            <a:pPr marL="342900" lvl="0" indent="-342900" algn="just" fontAlgn="base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ru-RU" dirty="0">
                <a:ea typeface="Times New Roman" panose="02020603050405020304" pitchFamily="18" charset="0"/>
              </a:rPr>
              <a:t>Повторить промывание желудка несколько раз;</a:t>
            </a:r>
            <a:endParaRPr lang="ru-RU" sz="3200" dirty="0">
              <a:ea typeface="Times New Roman" panose="02020603050405020304" pitchFamily="18" charset="0"/>
            </a:endParaRPr>
          </a:p>
          <a:p>
            <a:pPr marL="342900" lvl="0" indent="-342900" algn="just" fontAlgn="base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ru-RU" dirty="0">
                <a:ea typeface="Times New Roman" panose="02020603050405020304" pitchFamily="18" charset="0"/>
              </a:rPr>
              <a:t>Дать пострадавшему активированный уголь;</a:t>
            </a:r>
            <a:endParaRPr lang="ru-RU" sz="3200" dirty="0">
              <a:ea typeface="Times New Roman" panose="02020603050405020304" pitchFamily="18" charset="0"/>
            </a:endParaRPr>
          </a:p>
          <a:p>
            <a:pPr marL="342900" lvl="0" indent="-342900" algn="just" fontAlgn="base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ru-RU" dirty="0">
                <a:ea typeface="Times New Roman" panose="02020603050405020304" pitchFamily="18" charset="0"/>
              </a:rPr>
              <a:t>Напоить теплым чаем, уложить в постель, укрыть потеплее (до прибытия медицинского персонала);</a:t>
            </a:r>
            <a:endParaRPr lang="ru-RU" sz="3200" dirty="0">
              <a:ea typeface="Times New Roman" panose="02020603050405020304" pitchFamily="18" charset="0"/>
            </a:endParaRPr>
          </a:p>
          <a:p>
            <a:pPr marL="342900" lvl="0" indent="-342900" algn="just" fontAlgn="base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ru-RU" dirty="0">
                <a:ea typeface="Times New Roman" panose="02020603050405020304" pitchFamily="18" charset="0"/>
              </a:rPr>
              <a:t>При нарушении дыхания и кровообращения приступить к проведению искусственного дыхания и наружного массажа сердца</a:t>
            </a:r>
            <a:r>
              <a:rPr lang="ru-RU" dirty="0" smtClean="0">
                <a:ea typeface="Times New Roman" panose="02020603050405020304" pitchFamily="18" charset="0"/>
              </a:rPr>
              <a:t>.</a:t>
            </a:r>
            <a:endParaRPr lang="ru-RU" sz="3200" dirty="0"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41863" y="5175753"/>
            <a:ext cx="862148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>
                <a:ea typeface="Times New Roman" panose="02020603050405020304" pitchFamily="18" charset="0"/>
              </a:rPr>
              <a:t>Нельзя! </a:t>
            </a:r>
            <a:r>
              <a:rPr lang="ru-RU" dirty="0">
                <a:ea typeface="Times New Roman" panose="02020603050405020304" pitchFamily="18" charset="0"/>
              </a:rPr>
              <a:t>Оставлять пострадавшего без внимания до прибытия скорой помощи.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86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205" y="182881"/>
            <a:ext cx="11260183" cy="65556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ПЕРЕЧЕНЬ 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МЕРОПРИЯТИЙ ПО ОКАЗАНИЮ ПЕРВОЙ 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ПОМОЩИ</a:t>
            </a:r>
          </a:p>
          <a:p>
            <a:pPr algn="ctr"/>
            <a:r>
              <a:rPr lang="ru-RU" sz="14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Приказ </a:t>
            </a:r>
            <a:r>
              <a:rPr lang="ru-RU" sz="1400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Минздравсоцразвития</a:t>
            </a:r>
            <a:r>
              <a:rPr lang="ru-RU" sz="1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РФ от 17.05.2010 № 353н "О первой помощи" </a:t>
            </a:r>
          </a:p>
          <a:p>
            <a:pPr fontAlgn="base">
              <a:spcBef>
                <a:spcPts val="1200"/>
              </a:spcBef>
            </a:pPr>
            <a:r>
              <a:rPr lang="ru-RU" sz="1600" b="1" i="1" dirty="0" smtClean="0"/>
              <a:t>1</a:t>
            </a:r>
            <a:r>
              <a:rPr lang="ru-RU" sz="1600" b="1" i="1" dirty="0"/>
              <a:t>. Мероприятия по оценке обстановки и обеспечению безопасных условий для оказания первой помощи:</a:t>
            </a:r>
            <a:endParaRPr lang="ru-RU" sz="1600" dirty="0"/>
          </a:p>
          <a:p>
            <a:pPr fontAlgn="base"/>
            <a:r>
              <a:rPr lang="ru-RU" sz="1600" dirty="0"/>
              <a:t>1) определение угрожающих факторов для собственной жизни и здоровья;</a:t>
            </a:r>
          </a:p>
          <a:p>
            <a:pPr fontAlgn="base"/>
            <a:r>
              <a:rPr lang="ru-RU" sz="1600" dirty="0"/>
              <a:t>2) определение угрожающих факторов для жизни и здоровья пострадавшего;</a:t>
            </a:r>
          </a:p>
          <a:p>
            <a:pPr fontAlgn="base"/>
            <a:r>
              <a:rPr lang="ru-RU" sz="1600" dirty="0"/>
              <a:t>3) устранение угрожающих факторов для жизни и здоровья;</a:t>
            </a:r>
          </a:p>
          <a:p>
            <a:pPr fontAlgn="base"/>
            <a:r>
              <a:rPr lang="ru-RU" sz="1600" dirty="0"/>
              <a:t>4) прекращение действия повреждающих факторов на пострадавшего;</a:t>
            </a:r>
          </a:p>
          <a:p>
            <a:pPr fontAlgn="base"/>
            <a:r>
              <a:rPr lang="ru-RU" sz="1600" dirty="0"/>
              <a:t>5) оценка количества пострадавших;</a:t>
            </a:r>
          </a:p>
          <a:p>
            <a:pPr fontAlgn="base"/>
            <a:r>
              <a:rPr lang="ru-RU" sz="1600" dirty="0"/>
              <a:t>6) извлечение пострадавшего из транспортного средства или других труднодоступных мест;</a:t>
            </a:r>
          </a:p>
          <a:p>
            <a:pPr fontAlgn="base"/>
            <a:r>
              <a:rPr lang="ru-RU" sz="1600" dirty="0"/>
              <a:t>7) перемещение пострадавшего.</a:t>
            </a:r>
          </a:p>
          <a:p>
            <a:pPr fontAlgn="base">
              <a:spcBef>
                <a:spcPts val="600"/>
              </a:spcBef>
            </a:pPr>
            <a:r>
              <a:rPr lang="ru-RU" sz="1600" b="1" i="1" dirty="0"/>
              <a:t>2. Вызов скорой медицинской помощи, других специальных </a:t>
            </a:r>
            <a:r>
              <a:rPr lang="ru-RU" sz="1600" b="1" i="1" dirty="0" smtClean="0"/>
              <a:t>служб, </a:t>
            </a:r>
            <a:r>
              <a:rPr lang="ru-RU" sz="1600" b="1" i="1" dirty="0"/>
              <a:t>сотрудники которых обязаны оказывать первую помощь в соответствии с федеральным законом или со специальным правилом.</a:t>
            </a:r>
            <a:endParaRPr lang="ru-RU" sz="1600" dirty="0"/>
          </a:p>
          <a:p>
            <a:pPr fontAlgn="base">
              <a:spcBef>
                <a:spcPts val="600"/>
              </a:spcBef>
            </a:pPr>
            <a:r>
              <a:rPr lang="ru-RU" sz="1600" b="1" i="1" dirty="0"/>
              <a:t>3. Определение наличия сознания у пострадавшего.</a:t>
            </a:r>
            <a:endParaRPr lang="ru-RU" sz="1600" dirty="0"/>
          </a:p>
          <a:p>
            <a:pPr fontAlgn="base">
              <a:spcBef>
                <a:spcPts val="600"/>
              </a:spcBef>
            </a:pPr>
            <a:r>
              <a:rPr lang="ru-RU" sz="1600" b="1" i="1" dirty="0"/>
              <a:t>4. Мероприятия по восстановлению проходимости дыхательных путей и определению признаков жизни у пострадавшего:</a:t>
            </a:r>
            <a:endParaRPr lang="ru-RU" sz="1600" dirty="0"/>
          </a:p>
          <a:p>
            <a:pPr fontAlgn="base"/>
            <a:r>
              <a:rPr lang="ru-RU" sz="1600" dirty="0"/>
              <a:t>1) запрокидывание головы с подъемом подбородка;</a:t>
            </a:r>
          </a:p>
          <a:p>
            <a:pPr fontAlgn="base"/>
            <a:r>
              <a:rPr lang="ru-RU" sz="1600" dirty="0"/>
              <a:t>2) выдвижение нижней челюсти;</a:t>
            </a:r>
          </a:p>
          <a:p>
            <a:pPr fontAlgn="base"/>
            <a:r>
              <a:rPr lang="ru-RU" sz="1600" dirty="0"/>
              <a:t>3) определение наличия дыхания с помощью слуха, зрения и осязания;</a:t>
            </a:r>
          </a:p>
          <a:p>
            <a:pPr fontAlgn="base"/>
            <a:r>
              <a:rPr lang="ru-RU" sz="1600" dirty="0"/>
              <a:t>4) определение наличия кровообращения, проверка пульса на магистральных артериях.</a:t>
            </a:r>
          </a:p>
          <a:p>
            <a:pPr fontAlgn="base">
              <a:spcBef>
                <a:spcPts val="600"/>
              </a:spcBef>
            </a:pPr>
            <a:r>
              <a:rPr lang="ru-RU" sz="1600" b="1" i="1" dirty="0"/>
              <a:t>5. Мероприятия по проведению сердечно-легочной реанимации до появления признаков жизни:</a:t>
            </a:r>
            <a:endParaRPr lang="ru-RU" sz="1600" dirty="0"/>
          </a:p>
          <a:p>
            <a:pPr fontAlgn="base"/>
            <a:r>
              <a:rPr lang="ru-RU" sz="1600" dirty="0"/>
              <a:t>1) давление руками на грудину пострадавшего;</a:t>
            </a:r>
          </a:p>
          <a:p>
            <a:pPr fontAlgn="base"/>
            <a:r>
              <a:rPr lang="ru-RU" sz="1600" dirty="0"/>
              <a:t>2) искусственное дыхание "Рот ко рту";</a:t>
            </a:r>
          </a:p>
          <a:p>
            <a:pPr fontAlgn="base"/>
            <a:r>
              <a:rPr lang="ru-RU" sz="1600" dirty="0"/>
              <a:t>3) искусственное дыхание "Рот к носу";</a:t>
            </a:r>
          </a:p>
          <a:p>
            <a:pPr fontAlgn="base"/>
            <a:r>
              <a:rPr lang="ru-RU" sz="1600" dirty="0"/>
              <a:t>4) искусственное дыхание с использованием устройства для искусственного </a:t>
            </a:r>
            <a:r>
              <a:rPr lang="ru-RU" sz="1600" dirty="0" smtClean="0"/>
              <a:t>дыхания.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1723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205" y="365760"/>
            <a:ext cx="11260183" cy="63094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ПЕРЕЧЕНЬ 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МЕРОПРИЯТИЙ ПО ОКАЗАНИЮ ПЕРВОЙ 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ПОМОЩИ</a:t>
            </a:r>
          </a:p>
          <a:p>
            <a:pPr algn="ctr"/>
            <a:r>
              <a:rPr lang="ru-RU" sz="14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Приказ </a:t>
            </a:r>
            <a:r>
              <a:rPr lang="ru-RU" sz="1400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Минздравсоцразвития</a:t>
            </a:r>
            <a:r>
              <a:rPr lang="ru-RU" sz="1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РФ от 17.05.2010 № 353н "О первой помощи" </a:t>
            </a:r>
          </a:p>
          <a:p>
            <a:pPr fontAlgn="base">
              <a:spcBef>
                <a:spcPts val="1200"/>
              </a:spcBef>
            </a:pPr>
            <a:r>
              <a:rPr lang="ru-RU" sz="1600" b="1" i="1" dirty="0" smtClean="0"/>
              <a:t>6</a:t>
            </a:r>
            <a:r>
              <a:rPr lang="ru-RU" sz="1600" b="1" i="1" dirty="0"/>
              <a:t>. Мероприятия по поддержанию проходимости дыхательных путей:</a:t>
            </a:r>
            <a:endParaRPr lang="ru-RU" sz="1600" dirty="0"/>
          </a:p>
          <a:p>
            <a:pPr fontAlgn="base"/>
            <a:r>
              <a:rPr lang="ru-RU" sz="1600" dirty="0"/>
              <a:t>1) придание устойчивого бокового положения;</a:t>
            </a:r>
          </a:p>
          <a:p>
            <a:pPr fontAlgn="base"/>
            <a:r>
              <a:rPr lang="ru-RU" sz="1600" dirty="0"/>
              <a:t>2) запрокидывание головы с подъемом подбородка;</a:t>
            </a:r>
          </a:p>
          <a:p>
            <a:pPr fontAlgn="base"/>
            <a:r>
              <a:rPr lang="ru-RU" sz="1600" dirty="0"/>
              <a:t>3) выдвижение нижней челюсти.</a:t>
            </a:r>
          </a:p>
          <a:p>
            <a:pPr fontAlgn="base">
              <a:spcBef>
                <a:spcPts val="600"/>
              </a:spcBef>
            </a:pPr>
            <a:r>
              <a:rPr lang="ru-RU" sz="1600" b="1" i="1" dirty="0"/>
              <a:t>7. Мероприятия по обзорному осмотру пострадавшего и временной остановке наружного кровотечения:</a:t>
            </a:r>
            <a:endParaRPr lang="ru-RU" sz="1600" dirty="0"/>
          </a:p>
          <a:p>
            <a:pPr fontAlgn="base"/>
            <a:r>
              <a:rPr lang="ru-RU" sz="1600" dirty="0"/>
              <a:t>1) обзорный осмотр пострадавшего на наличие кровотечений;</a:t>
            </a:r>
          </a:p>
          <a:p>
            <a:pPr fontAlgn="base"/>
            <a:r>
              <a:rPr lang="ru-RU" sz="1600" dirty="0"/>
              <a:t>2) пальцевое прижатие артерии;</a:t>
            </a:r>
          </a:p>
          <a:p>
            <a:pPr fontAlgn="base"/>
            <a:r>
              <a:rPr lang="ru-RU" sz="1600" dirty="0"/>
              <a:t>3) наложение жгута;</a:t>
            </a:r>
          </a:p>
          <a:p>
            <a:pPr fontAlgn="base"/>
            <a:r>
              <a:rPr lang="ru-RU" sz="1600" dirty="0"/>
              <a:t>4) максимальное сгибание конечности в суставе;</a:t>
            </a:r>
          </a:p>
          <a:p>
            <a:pPr fontAlgn="base"/>
            <a:r>
              <a:rPr lang="ru-RU" sz="1600" dirty="0"/>
              <a:t>5) прямое давление на рану;</a:t>
            </a:r>
          </a:p>
          <a:p>
            <a:pPr fontAlgn="base"/>
            <a:r>
              <a:rPr lang="ru-RU" sz="1600" dirty="0"/>
              <a:t>6) наложение давящей повязки.</a:t>
            </a:r>
          </a:p>
          <a:p>
            <a:pPr fontAlgn="base">
              <a:spcBef>
                <a:spcPts val="600"/>
              </a:spcBef>
            </a:pPr>
            <a:r>
              <a:rPr lang="ru-RU" sz="1600" b="1" i="1" dirty="0"/>
              <a:t>8. Мероприятия по подробному осмотру пострадавшего в целях выявления признаков травм, отравлений и других состояний, угрожающих его жизни и здоровью, и по оказанию первой помощи в случае выявления указанных состояний:</a:t>
            </a:r>
            <a:endParaRPr lang="ru-RU" sz="1600" dirty="0"/>
          </a:p>
          <a:p>
            <a:pPr fontAlgn="base"/>
            <a:r>
              <a:rPr lang="ru-RU" sz="1600" dirty="0"/>
              <a:t>1) проведение осмотра головы;</a:t>
            </a:r>
          </a:p>
          <a:p>
            <a:pPr fontAlgn="base"/>
            <a:r>
              <a:rPr lang="ru-RU" sz="1600" dirty="0"/>
              <a:t>2) проведение осмотра шеи;</a:t>
            </a:r>
          </a:p>
          <a:p>
            <a:pPr fontAlgn="base"/>
            <a:r>
              <a:rPr lang="ru-RU" sz="1600" dirty="0"/>
              <a:t>3) проведение осмотра груди;</a:t>
            </a:r>
          </a:p>
          <a:p>
            <a:pPr fontAlgn="base"/>
            <a:r>
              <a:rPr lang="ru-RU" sz="1600" dirty="0"/>
              <a:t>4) проведение осмотра спины;</a:t>
            </a:r>
          </a:p>
          <a:p>
            <a:pPr fontAlgn="base"/>
            <a:r>
              <a:rPr lang="ru-RU" sz="1600" dirty="0"/>
              <a:t>5) проведение осмотра живота и таза;</a:t>
            </a:r>
          </a:p>
          <a:p>
            <a:pPr fontAlgn="base"/>
            <a:r>
              <a:rPr lang="ru-RU" sz="1600" dirty="0"/>
              <a:t>6) проведение осмотра конечностей;</a:t>
            </a:r>
          </a:p>
          <a:p>
            <a:pPr fontAlgn="base"/>
            <a:r>
              <a:rPr lang="ru-RU" sz="1600" dirty="0"/>
              <a:t>7) наложение повязок при травмах различных областей тела, в том числе </a:t>
            </a:r>
            <a:r>
              <a:rPr lang="ru-RU" sz="1600" dirty="0" err="1"/>
              <a:t>окклюзионной</a:t>
            </a:r>
            <a:r>
              <a:rPr lang="ru-RU" sz="1600" dirty="0"/>
              <a:t> (герметизирующей) при ранении грудной клетки</a:t>
            </a:r>
            <a:r>
              <a:rPr lang="ru-RU" sz="1600" dirty="0" smtClean="0"/>
              <a:t>;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3668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206" y="365760"/>
            <a:ext cx="10881360" cy="45397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ПЕРЕЧЕНЬ 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МЕРОПРИЯТИЙ ПО ОКАЗАНИЮ ПЕРВОЙ 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ПОМОЩИ</a:t>
            </a:r>
          </a:p>
          <a:p>
            <a:pPr algn="ctr"/>
            <a:r>
              <a:rPr lang="ru-RU" sz="14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Приказ </a:t>
            </a:r>
            <a:r>
              <a:rPr lang="ru-RU" sz="1400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Минздравсоцразвития</a:t>
            </a:r>
            <a:r>
              <a:rPr lang="ru-RU" sz="14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РФ от 17.05.2010 № 353н "О первой помощи" </a:t>
            </a:r>
          </a:p>
          <a:p>
            <a:endParaRPr lang="ru-RU" dirty="0"/>
          </a:p>
          <a:p>
            <a:pPr fontAlgn="base"/>
            <a:r>
              <a:rPr lang="ru-RU" sz="1600" dirty="0"/>
              <a:t>8) проведение иммобилизации;</a:t>
            </a:r>
          </a:p>
          <a:p>
            <a:pPr fontAlgn="base"/>
            <a:r>
              <a:rPr lang="ru-RU" sz="1600" dirty="0"/>
              <a:t>9) фиксация шейного отдела позвоночника;</a:t>
            </a:r>
          </a:p>
          <a:p>
            <a:pPr fontAlgn="base"/>
            <a:r>
              <a:rPr lang="ru-RU" sz="1600" dirty="0"/>
              <a:t>10) прекращение воздействия опасных химических веществ на пострадавшего (промывание желудка путем приема воды и вызывания рвоты, удаление с поврежденной поверхности и промывание поврежденной поверхности проточной водой);</a:t>
            </a:r>
          </a:p>
          <a:p>
            <a:pPr fontAlgn="base"/>
            <a:r>
              <a:rPr lang="ru-RU" sz="1600" dirty="0"/>
              <a:t>11) местное охлаждение при травмах, термических ожогах и иных воздействиях высоких температур или теплового излучения;</a:t>
            </a:r>
          </a:p>
          <a:p>
            <a:pPr fontAlgn="base"/>
            <a:r>
              <a:rPr lang="ru-RU" sz="1600" dirty="0"/>
              <a:t>12) термоизоляция при отморожениях и других эффектах воздействия низких температур.</a:t>
            </a:r>
          </a:p>
          <a:p>
            <a:pPr fontAlgn="base">
              <a:spcBef>
                <a:spcPts val="600"/>
              </a:spcBef>
            </a:pPr>
            <a:r>
              <a:rPr lang="ru-RU" sz="1600" b="1" i="1" dirty="0"/>
              <a:t>9. Придание пострадавшему оптимального положения тела.</a:t>
            </a:r>
            <a:endParaRPr lang="ru-RU" sz="1600" dirty="0"/>
          </a:p>
          <a:p>
            <a:pPr fontAlgn="base">
              <a:spcBef>
                <a:spcPts val="600"/>
              </a:spcBef>
            </a:pPr>
            <a:r>
              <a:rPr lang="ru-RU" sz="1600" b="1" i="1" dirty="0"/>
              <a:t>10. Контроль состояния пострадавшего (сознание, дыхание, кровообращение) и оказание психологической поддержки.</a:t>
            </a:r>
            <a:endParaRPr lang="ru-RU" sz="1600" dirty="0"/>
          </a:p>
          <a:p>
            <a:pPr fontAlgn="base">
              <a:spcBef>
                <a:spcPts val="600"/>
              </a:spcBef>
            </a:pPr>
            <a:r>
              <a:rPr lang="ru-RU" sz="1600" b="1" i="1" dirty="0"/>
              <a:t>11. Передача пострадавшего бригаде скорой медицинской помощи, другим специальным службам, сотрудники которых обязаны оказывать первую помощь в соответствии с федеральным законом или со специальным правилом.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8461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9713" y="988680"/>
            <a:ext cx="10541727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ru-RU" b="1" cap="all" dirty="0"/>
              <a:t>Обеспечение медицинскими средствами и </a:t>
            </a:r>
            <a:r>
              <a:rPr lang="ru-RU" b="1" cap="all" dirty="0" smtClean="0"/>
              <a:t>препаратами</a:t>
            </a:r>
            <a:endParaRPr lang="ru-RU" dirty="0"/>
          </a:p>
          <a:p>
            <a:pPr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Для правильной организации первой помощи </a:t>
            </a:r>
            <a:r>
              <a:rPr lang="ru-RU" dirty="0" smtClean="0"/>
              <a:t>в каждой организации, на </a:t>
            </a:r>
            <a:r>
              <a:rPr lang="ru-RU" dirty="0"/>
              <a:t>каждом предприятии, в цехе, на участке, в местах постоянного дежурства необходимо иметь:</a:t>
            </a:r>
          </a:p>
          <a:p>
            <a:pPr marL="285750" lvl="0" indent="-285750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/>
              <a:t>аптечки с набором необходимых медикаментов и медицинских средств;</a:t>
            </a:r>
          </a:p>
          <a:p>
            <a:pPr marL="285750" lvl="0" indent="-285750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/>
              <a:t>плакаты с изображением приемов оказания первой медицинской и экстренной реанимационной помощи пострадавшим, вывешенные на видных местах;</a:t>
            </a:r>
          </a:p>
          <a:p>
            <a:pPr marL="285750" lvl="0" indent="-285750"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/>
              <a:t>указатели и знаки для облегчения поиска аптечек первой помощи и здравпунктов.</a:t>
            </a:r>
          </a:p>
          <a:p>
            <a:pPr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При выполнении работ сторонними организациями их персонал должен быть ознакомлен с местами располо­жения аптечек и здравпунктов.</a:t>
            </a:r>
          </a:p>
        </p:txBody>
      </p:sp>
    </p:spTree>
    <p:extLst>
      <p:ext uri="{BB962C8B-B14F-4D97-AF65-F5344CB8AC3E}">
        <p14:creationId xmlns:p14="http://schemas.microsoft.com/office/powerpoint/2010/main" val="423337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5393" y="270222"/>
            <a:ext cx="10946675" cy="635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600" b="1" kern="1800" cap="all" dirty="0">
                <a:latin typeface="+mj-lt"/>
                <a:ea typeface="Times New Roman" panose="02020603050405020304" pitchFamily="18" charset="0"/>
              </a:rPr>
              <a:t>Оказывающий помощь должен знать:</a:t>
            </a:r>
            <a:endParaRPr lang="ru-RU" sz="1600" cap="all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 algn="just" fontAlgn="base"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700" dirty="0">
                <a:ea typeface="Times New Roman" panose="02020603050405020304" pitchFamily="18" charset="0"/>
              </a:rPr>
              <a:t>основные признаки нарушения жизненно важных функций организма человека;</a:t>
            </a:r>
          </a:p>
          <a:p>
            <a:pPr marL="342900" lvl="0" indent="-342900" algn="just" fontAlgn="base"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700" dirty="0">
                <a:ea typeface="Times New Roman" panose="02020603050405020304" pitchFamily="18" charset="0"/>
              </a:rPr>
              <a:t>общие принципы оказания первой помощи и ее приемы применительно к характеру полученного пострадавшим повреждения;</a:t>
            </a:r>
          </a:p>
          <a:p>
            <a:pPr marL="342900" lvl="0" indent="-342900" algn="just" fontAlgn="base"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700" dirty="0">
                <a:ea typeface="Times New Roman" panose="02020603050405020304" pitchFamily="18" charset="0"/>
              </a:rPr>
              <a:t>основные способы переноски и эвакуации пострадавших.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600" b="1" kern="1800" cap="all" dirty="0">
                <a:ea typeface="Times New Roman" panose="02020603050405020304" pitchFamily="18" charset="0"/>
              </a:rPr>
              <a:t>Оказывающий помощь должен уметь:</a:t>
            </a:r>
            <a:endParaRPr lang="ru-RU" sz="1600" cap="all" dirty="0">
              <a:ea typeface="Times New Roman" panose="02020603050405020304" pitchFamily="18" charset="0"/>
            </a:endParaRPr>
          </a:p>
          <a:p>
            <a:pPr marL="342900" lvl="0" indent="-342900" algn="just" fontAlgn="base"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700" dirty="0">
                <a:ea typeface="Times New Roman" panose="02020603050405020304" pitchFamily="18" charset="0"/>
              </a:rPr>
              <a:t>быстро и правильно оценивать ситуацию, действовать в экстремальных условиях;</a:t>
            </a:r>
          </a:p>
          <a:p>
            <a:pPr marL="342900" lvl="0" indent="-342900" algn="just" fontAlgn="base"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700" dirty="0">
                <a:ea typeface="Times New Roman" panose="02020603050405020304" pitchFamily="18" charset="0"/>
              </a:rPr>
              <a:t>оценивать состояние пострадавшего, диагностировать вид, особенности поражения (травмы), определять вид необходимой первой медицинской помощи, последовательность проведения соответствующих мероприятий, контролировать эффективность, при необходимости - осуществлять коррекцию мероприятий;</a:t>
            </a:r>
          </a:p>
          <a:p>
            <a:pPr marL="342900" lvl="0" indent="-342900" algn="just" fontAlgn="base"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700" dirty="0">
                <a:ea typeface="Times New Roman" panose="02020603050405020304" pitchFamily="18" charset="0"/>
              </a:rPr>
              <a:t>правильно осуществлять весь комплекс экстренной реанимационной помощи, контролировать эффективность, корректировать реанимационные мероприятия с учетом состояния пострадавшего; останавливать кровотечение путем наложения жгута, давящих повязок и др., накладывать повязки, косынки, транспортные шины при переломах костей скелета, тяжелых ушибах;</a:t>
            </a:r>
          </a:p>
          <a:p>
            <a:pPr marL="342900" lvl="0" indent="-342900" algn="just" fontAlgn="base"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700" dirty="0">
                <a:ea typeface="Times New Roman" panose="02020603050405020304" pitchFamily="18" charset="0"/>
              </a:rPr>
              <a:t>оказывать помощь при поражениях электрическим током, в том числе в экстремальных условиях, при утоплениях, тепловом, солнечном ударе, при острых отравлениях;</a:t>
            </a:r>
          </a:p>
          <a:p>
            <a:pPr marL="342900" lvl="0" indent="-342900" algn="just" fontAlgn="base"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700" dirty="0">
                <a:ea typeface="Times New Roman" panose="02020603050405020304" pitchFamily="18" charset="0"/>
              </a:rPr>
              <a:t>использовать подручные средства при оказании первой медицинской помощи, при переносе, погрузке, транспортировке пострадавшего;</a:t>
            </a:r>
          </a:p>
          <a:p>
            <a:pPr marL="342900" lvl="0" indent="-342900" algn="just" fontAlgn="base"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700" dirty="0">
                <a:ea typeface="Times New Roman" panose="02020603050405020304" pitchFamily="18" charset="0"/>
              </a:rPr>
              <a:t>определять необходимость вызова скорой медицинской помощи, медицинского работника, эвакуировать пострадавшего попутным (неприспособленным) транспортом, пользоваться аптечкой первой помощи.</a:t>
            </a:r>
            <a:endParaRPr lang="ru-RU" sz="17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93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10349</TotalTime>
  <Words>5118</Words>
  <Application>Microsoft Office PowerPoint</Application>
  <PresentationFormat>Широкоэкранный</PresentationFormat>
  <Paragraphs>450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9" baseType="lpstr">
      <vt:lpstr>Arial</vt:lpstr>
      <vt:lpstr>Calibri</vt:lpstr>
      <vt:lpstr>Cambria</vt:lpstr>
      <vt:lpstr>Courier New</vt:lpstr>
      <vt:lpstr>PT Serif</vt:lpstr>
      <vt:lpstr>Rockwell</vt:lpstr>
      <vt:lpstr>Rockwell Condensed</vt:lpstr>
      <vt:lpstr>Symbol</vt:lpstr>
      <vt:lpstr>Tahoma</vt:lpstr>
      <vt:lpstr>Times New Roman</vt:lpstr>
      <vt:lpstr>Wingdings</vt:lpstr>
      <vt:lpstr>Дерево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ЗАКОНОДАТЕЛЬСТВА В ОБЛАСТИ ОБРАЩЕНИЯ С ОТХОДАМИ В РФ</dc:title>
  <dc:creator>Ринат</dc:creator>
  <cp:lastModifiedBy>Rinat</cp:lastModifiedBy>
  <cp:revision>401</cp:revision>
  <dcterms:created xsi:type="dcterms:W3CDTF">2019-04-24T16:00:58Z</dcterms:created>
  <dcterms:modified xsi:type="dcterms:W3CDTF">2020-10-15T06:26:12Z</dcterms:modified>
</cp:coreProperties>
</file>